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56" r:id="rId2"/>
    <p:sldId id="257" r:id="rId3"/>
    <p:sldId id="266" r:id="rId4"/>
    <p:sldId id="267" r:id="rId5"/>
    <p:sldId id="268" r:id="rId6"/>
    <p:sldId id="269" r:id="rId7"/>
    <p:sldId id="270" r:id="rId8"/>
    <p:sldId id="258" r:id="rId9"/>
    <p:sldId id="259" r:id="rId10"/>
    <p:sldId id="261" r:id="rId11"/>
    <p:sldId id="262" r:id="rId12"/>
    <p:sldId id="263" r:id="rId13"/>
    <p:sldId id="260" r:id="rId14"/>
    <p:sldId id="271" r:id="rId15"/>
    <p:sldId id="272" r:id="rId16"/>
    <p:sldId id="264" r:id="rId17"/>
    <p:sldId id="265" r:id="rId1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7" d="100"/>
          <a:sy n="147" d="100"/>
        </p:scale>
        <p:origin x="-594" y="-96"/>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C8A1448-8AFF-489E-B951-8620E8AF124E}" type="datetimeFigureOut">
              <a:rPr lang="en-US" smtClean="0"/>
              <a:pPr/>
              <a:t>4/7/2019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7E457FF-5C91-4C5B-8A5F-2CB56C1C4CB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DAACAE-085C-4D95-9892-CC678540CB22}" type="datetimeFigureOut">
              <a:rPr lang="en-US" smtClean="0"/>
              <a:pPr/>
              <a:t>4/7/2019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8297B2-1F32-44A3-9555-F70852915AC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DAACAE-085C-4D95-9892-CC678540CB22}" type="datetimeFigureOut">
              <a:rPr lang="en-US" smtClean="0"/>
              <a:pPr/>
              <a:t>4/7/2019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8297B2-1F32-44A3-9555-F70852915AC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DAACAE-085C-4D95-9892-CC678540CB22}" type="datetimeFigureOut">
              <a:rPr lang="en-US" smtClean="0"/>
              <a:pPr/>
              <a:t>4/7/2019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8297B2-1F32-44A3-9555-F70852915AC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DAACAE-085C-4D95-9892-CC678540CB22}" type="datetimeFigureOut">
              <a:rPr lang="en-US" smtClean="0"/>
              <a:pPr/>
              <a:t>4/7/2019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8297B2-1F32-44A3-9555-F70852915AC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DAACAE-085C-4D95-9892-CC678540CB22}" type="datetimeFigureOut">
              <a:rPr lang="en-US" smtClean="0"/>
              <a:pPr/>
              <a:t>4/7/2019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8297B2-1F32-44A3-9555-F70852915AC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DAACAE-085C-4D95-9892-CC678540CB22}" type="datetimeFigureOut">
              <a:rPr lang="en-US" smtClean="0"/>
              <a:pPr/>
              <a:t>4/7/2019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8297B2-1F32-44A3-9555-F70852915AC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DAACAE-085C-4D95-9892-CC678540CB22}" type="datetimeFigureOut">
              <a:rPr lang="en-US" smtClean="0"/>
              <a:pPr/>
              <a:t>4/7/2019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8297B2-1F32-44A3-9555-F70852915AC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DAACAE-085C-4D95-9892-CC678540CB22}" type="datetimeFigureOut">
              <a:rPr lang="en-US" smtClean="0"/>
              <a:pPr/>
              <a:t>4/7/2019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8297B2-1F32-44A3-9555-F70852915AC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DAACAE-085C-4D95-9892-CC678540CB22}" type="datetimeFigureOut">
              <a:rPr lang="en-US" smtClean="0"/>
              <a:pPr/>
              <a:t>4/7/2019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8297B2-1F32-44A3-9555-F70852915AC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DAACAE-085C-4D95-9892-CC678540CB22}" type="datetimeFigureOut">
              <a:rPr lang="en-US" smtClean="0"/>
              <a:pPr/>
              <a:t>4/7/2019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8297B2-1F32-44A3-9555-F70852915AC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DAACAE-085C-4D95-9892-CC678540CB22}" type="datetimeFigureOut">
              <a:rPr lang="en-US" smtClean="0"/>
              <a:pPr/>
              <a:t>4/7/2019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8297B2-1F32-44A3-9555-F70852915AC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9BDAACAE-085C-4D95-9892-CC678540CB22}" type="datetimeFigureOut">
              <a:rPr lang="en-US" smtClean="0"/>
              <a:pPr/>
              <a:t>4/7/2019</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48297B2-1F32-44A3-9555-F70852915AC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On the Purpose and Necessity of Baptism</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Baptism As Sanctification</a:t>
            </a:r>
            <a:endParaRPr lang="en-US" dirty="0"/>
          </a:p>
        </p:txBody>
      </p:sp>
      <p:sp>
        <p:nvSpPr>
          <p:cNvPr id="3" name="Content Placeholder 2"/>
          <p:cNvSpPr>
            <a:spLocks noGrp="1"/>
          </p:cNvSpPr>
          <p:nvPr>
            <p:ph idx="1"/>
          </p:nvPr>
        </p:nvSpPr>
        <p:spPr/>
        <p:txBody>
          <a:bodyPr>
            <a:normAutofit fontScale="77500" lnSpcReduction="20000"/>
          </a:bodyPr>
          <a:lstStyle/>
          <a:p>
            <a:pPr algn="just">
              <a:buNone/>
            </a:pPr>
            <a:r>
              <a:rPr lang="en-US" b="1" dirty="0" smtClean="0"/>
              <a:t>				</a:t>
            </a:r>
            <a:r>
              <a:rPr lang="en-US" b="1" u="sng" baseline="0" dirty="0" smtClean="0"/>
              <a:t>1 Corinthians 6:9-11</a:t>
            </a:r>
          </a:p>
          <a:p>
            <a:pPr>
              <a:buNone/>
            </a:pPr>
            <a:endParaRPr lang="en-US" baseline="0" dirty="0" smtClean="0"/>
          </a:p>
          <a:p>
            <a:pPr>
              <a:buNone/>
            </a:pPr>
            <a:r>
              <a:rPr lang="en-US" dirty="0" smtClean="0"/>
              <a:t>Or </a:t>
            </a:r>
            <a:r>
              <a:rPr lang="en-US" dirty="0"/>
              <a:t>do you not know that the unrighteous will not inherit the kingdom of God? Do not be deceived: neither the sexually immoral, nor idolaters, nor adulterers, nor men who practice homosexuality, </a:t>
            </a:r>
            <a:r>
              <a:rPr lang="en-US" dirty="0" smtClean="0"/>
              <a:t>nor </a:t>
            </a:r>
            <a:r>
              <a:rPr lang="en-US" dirty="0"/>
              <a:t>thieves, nor the greedy, nor drunkards, nor revilers, nor swindlers will inherit the kingdom of God. </a:t>
            </a:r>
            <a:r>
              <a:rPr lang="en-US" dirty="0" smtClean="0"/>
              <a:t>And </a:t>
            </a:r>
            <a:r>
              <a:rPr lang="en-US" dirty="0"/>
              <a:t>such were some of you. But you were washed, you were </a:t>
            </a:r>
            <a:r>
              <a:rPr lang="en-US" dirty="0">
                <a:solidFill>
                  <a:srgbClr val="FFFF00"/>
                </a:solidFill>
              </a:rPr>
              <a:t>sanctified</a:t>
            </a:r>
            <a:r>
              <a:rPr lang="en-US" dirty="0"/>
              <a:t>, you were justified in the name of the Lord Jesus Christ and by the Spirit of our God. </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Baptism As Justification</a:t>
            </a:r>
            <a:endParaRPr lang="en-US" dirty="0"/>
          </a:p>
        </p:txBody>
      </p:sp>
      <p:sp>
        <p:nvSpPr>
          <p:cNvPr id="3" name="Content Placeholder 2"/>
          <p:cNvSpPr>
            <a:spLocks noGrp="1"/>
          </p:cNvSpPr>
          <p:nvPr>
            <p:ph idx="1"/>
          </p:nvPr>
        </p:nvSpPr>
        <p:spPr/>
        <p:txBody>
          <a:bodyPr>
            <a:normAutofit fontScale="77500" lnSpcReduction="20000"/>
          </a:bodyPr>
          <a:lstStyle/>
          <a:p>
            <a:pPr algn="just">
              <a:buNone/>
            </a:pPr>
            <a:r>
              <a:rPr lang="en-US" b="1" dirty="0" smtClean="0"/>
              <a:t>				</a:t>
            </a:r>
            <a:r>
              <a:rPr lang="en-US" b="1" u="sng" baseline="0" dirty="0" smtClean="0"/>
              <a:t>1 Corinthians 6:9-11</a:t>
            </a:r>
          </a:p>
          <a:p>
            <a:pPr>
              <a:buNone/>
            </a:pPr>
            <a:endParaRPr lang="en-US" baseline="0" dirty="0" smtClean="0"/>
          </a:p>
          <a:p>
            <a:pPr>
              <a:buNone/>
            </a:pPr>
            <a:r>
              <a:rPr lang="en-US" dirty="0" smtClean="0"/>
              <a:t>Or </a:t>
            </a:r>
            <a:r>
              <a:rPr lang="en-US" dirty="0"/>
              <a:t>do you not know that the unrighteous will not inherit the kingdom of God? Do not be deceived: neither the sexually immoral, nor idolaters, nor adulterers, nor men who practice homosexuality, </a:t>
            </a:r>
            <a:r>
              <a:rPr lang="en-US" dirty="0" smtClean="0"/>
              <a:t>nor </a:t>
            </a:r>
            <a:r>
              <a:rPr lang="en-US" dirty="0"/>
              <a:t>thieves, nor the greedy, nor drunkards, nor revilers, nor swindlers will inherit the kingdom of God. </a:t>
            </a:r>
            <a:r>
              <a:rPr lang="en-US" dirty="0" smtClean="0"/>
              <a:t>And </a:t>
            </a:r>
            <a:r>
              <a:rPr lang="en-US" dirty="0"/>
              <a:t>such were some of you. But you were washed, you were sanctified, you were </a:t>
            </a:r>
            <a:r>
              <a:rPr lang="en-US" dirty="0">
                <a:solidFill>
                  <a:srgbClr val="FFFF00"/>
                </a:solidFill>
              </a:rPr>
              <a:t>justified</a:t>
            </a:r>
            <a:r>
              <a:rPr lang="en-US" dirty="0"/>
              <a:t> in the name of the Lord Jesus Christ and by the Spirit of our God. </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Baptism As Preparation For God’s Presence</a:t>
            </a:r>
            <a:endParaRPr lang="en-US" dirty="0"/>
          </a:p>
        </p:txBody>
      </p:sp>
      <p:sp>
        <p:nvSpPr>
          <p:cNvPr id="3" name="Content Placeholder 2"/>
          <p:cNvSpPr>
            <a:spLocks noGrp="1"/>
          </p:cNvSpPr>
          <p:nvPr>
            <p:ph idx="1"/>
          </p:nvPr>
        </p:nvSpPr>
        <p:spPr>
          <a:xfrm>
            <a:off x="457200" y="1200150"/>
            <a:ext cx="8229600" cy="3714750"/>
          </a:xfrm>
        </p:spPr>
        <p:txBody>
          <a:bodyPr>
            <a:normAutofit fontScale="85000" lnSpcReduction="20000"/>
          </a:bodyPr>
          <a:lstStyle/>
          <a:p>
            <a:pPr algn="just">
              <a:buNone/>
            </a:pPr>
            <a:r>
              <a:rPr lang="en-US" b="1" dirty="0" smtClean="0"/>
              <a:t>				</a:t>
            </a:r>
            <a:r>
              <a:rPr lang="en-US" b="1" u="sng" dirty="0" smtClean="0"/>
              <a:t>Hebrews 10:19-22</a:t>
            </a:r>
          </a:p>
          <a:p>
            <a:endParaRPr lang="en-US" dirty="0" smtClean="0"/>
          </a:p>
          <a:p>
            <a:pPr>
              <a:buNone/>
            </a:pPr>
            <a:r>
              <a:rPr lang="en-US" dirty="0" smtClean="0"/>
              <a:t>Therefore</a:t>
            </a:r>
            <a:r>
              <a:rPr lang="en-US" dirty="0"/>
              <a:t>, brothers, since we have confidence to enter the holy places by the blood of Jesus, </a:t>
            </a:r>
            <a:r>
              <a:rPr lang="en-US" dirty="0" smtClean="0"/>
              <a:t>by </a:t>
            </a:r>
            <a:r>
              <a:rPr lang="en-US" dirty="0"/>
              <a:t>the new and living way that he opened for us through the curtain, that is, through his flesh, </a:t>
            </a:r>
            <a:r>
              <a:rPr lang="en-US" dirty="0" smtClean="0"/>
              <a:t>and </a:t>
            </a:r>
            <a:r>
              <a:rPr lang="en-US" dirty="0"/>
              <a:t>since we have a great priest over the house of God, </a:t>
            </a:r>
            <a:r>
              <a:rPr lang="en-US" dirty="0" smtClean="0"/>
              <a:t>let </a:t>
            </a:r>
            <a:r>
              <a:rPr lang="en-US" dirty="0"/>
              <a:t>us draw near with a true heart in full assurance of faith, with our hearts sprinkled clean from an evil conscience and our bodies washed with pure water. </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Baptism As Preparation For God’s Presence</a:t>
            </a:r>
            <a:endParaRPr lang="en-US" dirty="0"/>
          </a:p>
        </p:txBody>
      </p:sp>
      <p:sp>
        <p:nvSpPr>
          <p:cNvPr id="3" name="Content Placeholder 2"/>
          <p:cNvSpPr>
            <a:spLocks noGrp="1"/>
          </p:cNvSpPr>
          <p:nvPr>
            <p:ph idx="1"/>
          </p:nvPr>
        </p:nvSpPr>
        <p:spPr>
          <a:xfrm>
            <a:off x="457200" y="1200150"/>
            <a:ext cx="8229600" cy="3771900"/>
          </a:xfrm>
        </p:spPr>
        <p:txBody>
          <a:bodyPr>
            <a:normAutofit lnSpcReduction="10000"/>
          </a:bodyPr>
          <a:lstStyle/>
          <a:p>
            <a:pPr algn="ctr">
              <a:buNone/>
            </a:pPr>
            <a:r>
              <a:rPr lang="en-US" b="1" u="sng" dirty="0" smtClean="0"/>
              <a:t>1 Peter 3:21-22</a:t>
            </a:r>
          </a:p>
          <a:p>
            <a:pPr>
              <a:buNone/>
            </a:pPr>
            <a:r>
              <a:rPr lang="en-US" dirty="0" smtClean="0"/>
              <a:t>Baptism</a:t>
            </a:r>
            <a:r>
              <a:rPr lang="en-US" dirty="0"/>
              <a:t>, which corresponds to this, now saves you, not as a removal of dirt from the body but as an appeal to God for a good conscience, through the resurrection of Jesus Christ, </a:t>
            </a:r>
            <a:r>
              <a:rPr lang="en-US" dirty="0" smtClean="0"/>
              <a:t>who </a:t>
            </a:r>
            <a:r>
              <a:rPr lang="en-US" dirty="0"/>
              <a:t>has gone into heaven and is at the right hand of God, with angels, authorities, and powers having been subjected to him. </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Baptism As Preparation For God’s Presence</a:t>
            </a:r>
            <a:endParaRPr lang="en-US" dirty="0"/>
          </a:p>
        </p:txBody>
      </p:sp>
      <p:sp>
        <p:nvSpPr>
          <p:cNvPr id="3" name="Content Placeholder 2"/>
          <p:cNvSpPr>
            <a:spLocks noGrp="1"/>
          </p:cNvSpPr>
          <p:nvPr>
            <p:ph idx="1"/>
          </p:nvPr>
        </p:nvSpPr>
        <p:spPr>
          <a:xfrm>
            <a:off x="457200" y="1200150"/>
            <a:ext cx="8229600" cy="3771900"/>
          </a:xfrm>
        </p:spPr>
        <p:txBody>
          <a:bodyPr>
            <a:normAutofit/>
          </a:bodyPr>
          <a:lstStyle/>
          <a:p>
            <a:pPr algn="ctr">
              <a:buNone/>
            </a:pPr>
            <a:r>
              <a:rPr lang="en-US" b="1" u="sng" dirty="0" smtClean="0"/>
              <a:t>1 Thessalonians 5:23</a:t>
            </a:r>
          </a:p>
          <a:p>
            <a:pPr>
              <a:buNone/>
            </a:pPr>
            <a:r>
              <a:rPr lang="en-US" dirty="0" smtClean="0"/>
              <a:t>Now may the God of peace himself sanctify you completely, and may your whole spirit and soul and body be kept blameless at the coming of our Lord Jesus Christ. </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Baptism As Preparation For God’s Presence</a:t>
            </a:r>
            <a:endParaRPr lang="en-US" dirty="0"/>
          </a:p>
        </p:txBody>
      </p:sp>
      <p:sp>
        <p:nvSpPr>
          <p:cNvPr id="3" name="Content Placeholder 2"/>
          <p:cNvSpPr>
            <a:spLocks noGrp="1"/>
          </p:cNvSpPr>
          <p:nvPr>
            <p:ph idx="1"/>
          </p:nvPr>
        </p:nvSpPr>
        <p:spPr>
          <a:xfrm>
            <a:off x="457200" y="1200150"/>
            <a:ext cx="8229600" cy="3771900"/>
          </a:xfrm>
        </p:spPr>
        <p:txBody>
          <a:bodyPr>
            <a:normAutofit fontScale="85000" lnSpcReduction="10000"/>
          </a:bodyPr>
          <a:lstStyle/>
          <a:p>
            <a:pPr algn="ctr">
              <a:buNone/>
            </a:pPr>
            <a:r>
              <a:rPr lang="en-US" b="1" u="sng" dirty="0" smtClean="0"/>
              <a:t>1 Corinthians 6:18-20</a:t>
            </a:r>
          </a:p>
          <a:p>
            <a:pPr>
              <a:buNone/>
            </a:pPr>
            <a:r>
              <a:rPr lang="en-US" dirty="0" smtClean="0"/>
              <a:t>Flee from sexual immorality. Every other sin a person commits is outside the body, but the sexually immoral person sins against his own body. Or do you not know that your body is a temple of the Holy Spirit within you, whom you have from God? You are not your own, for you were bought with a price. So glorify God in your body. </a:t>
            </a:r>
          </a:p>
          <a:p>
            <a:pPr>
              <a:buNone/>
            </a:pPr>
            <a:r>
              <a:rPr lang="en-US" dirty="0" smtClean="0"/>
              <a:t> </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Baptism’s Purpose and Necessity</a:t>
            </a:r>
            <a:endParaRPr lang="en-US" dirty="0"/>
          </a:p>
        </p:txBody>
      </p:sp>
      <p:sp>
        <p:nvSpPr>
          <p:cNvPr id="3" name="Content Placeholder 2"/>
          <p:cNvSpPr>
            <a:spLocks noGrp="1"/>
          </p:cNvSpPr>
          <p:nvPr>
            <p:ph idx="1"/>
          </p:nvPr>
        </p:nvSpPr>
        <p:spPr>
          <a:xfrm>
            <a:off x="457200" y="1200150"/>
            <a:ext cx="8229600" cy="3829050"/>
          </a:xfrm>
        </p:spPr>
        <p:txBody>
          <a:bodyPr>
            <a:noAutofit/>
          </a:bodyPr>
          <a:lstStyle/>
          <a:p>
            <a:r>
              <a:rPr lang="en-US" sz="2000" dirty="0" smtClean="0"/>
              <a:t>Typology and Pattern</a:t>
            </a:r>
          </a:p>
          <a:p>
            <a:endParaRPr lang="en-US" sz="2000" dirty="0" smtClean="0"/>
          </a:p>
          <a:p>
            <a:r>
              <a:rPr lang="en-US" sz="2000" dirty="0" smtClean="0"/>
              <a:t>Participation</a:t>
            </a:r>
          </a:p>
          <a:p>
            <a:endParaRPr lang="en-US" sz="2000" dirty="0"/>
          </a:p>
          <a:p>
            <a:r>
              <a:rPr lang="en-US" sz="2000" dirty="0" smtClean="0"/>
              <a:t>Sanctification</a:t>
            </a:r>
          </a:p>
          <a:p>
            <a:endParaRPr lang="en-US" sz="2000" dirty="0"/>
          </a:p>
          <a:p>
            <a:r>
              <a:rPr lang="en-US" sz="2000" dirty="0" smtClean="0"/>
              <a:t>Justification</a:t>
            </a:r>
          </a:p>
          <a:p>
            <a:endParaRPr lang="en-US" sz="2000" dirty="0"/>
          </a:p>
          <a:p>
            <a:r>
              <a:rPr lang="en-US" sz="2000" dirty="0" smtClean="0"/>
              <a:t>Preparation</a:t>
            </a:r>
            <a:endParaRPr lang="en-US" sz="2000"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On the Purpose and Necessity of Baptism</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2:36-38</a:t>
            </a:r>
            <a:endParaRPr lang="en-US" dirty="0"/>
          </a:p>
        </p:txBody>
      </p:sp>
      <p:sp>
        <p:nvSpPr>
          <p:cNvPr id="3" name="Content Placeholder 2"/>
          <p:cNvSpPr>
            <a:spLocks noGrp="1"/>
          </p:cNvSpPr>
          <p:nvPr>
            <p:ph idx="1"/>
          </p:nvPr>
        </p:nvSpPr>
        <p:spPr>
          <a:xfrm>
            <a:off x="457200" y="1200150"/>
            <a:ext cx="8229600" cy="3829050"/>
          </a:xfrm>
        </p:spPr>
        <p:txBody>
          <a:bodyPr>
            <a:normAutofit fontScale="85000" lnSpcReduction="10000"/>
          </a:bodyPr>
          <a:lstStyle/>
          <a:p>
            <a:pPr>
              <a:buNone/>
            </a:pPr>
            <a:r>
              <a:rPr lang="en-US" dirty="0" smtClean="0"/>
              <a:t>“Let </a:t>
            </a:r>
            <a:r>
              <a:rPr lang="en-US" dirty="0"/>
              <a:t>all the house of Israel therefore know for certain that God has made him both Lord and Christ, this Jesus whom you crucified</a:t>
            </a:r>
            <a:r>
              <a:rPr lang="en-US" dirty="0" smtClean="0"/>
              <a:t>.” </a:t>
            </a:r>
            <a:endParaRPr lang="en-US" dirty="0"/>
          </a:p>
          <a:p>
            <a:pPr>
              <a:buNone/>
            </a:pPr>
            <a:r>
              <a:rPr lang="en-US" dirty="0" smtClean="0"/>
              <a:t>Now </a:t>
            </a:r>
            <a:r>
              <a:rPr lang="en-US" dirty="0"/>
              <a:t>when they heard this they were cut to the heart, and said to Peter and the rest of the apostles, "Brothers, what shall we do?" </a:t>
            </a:r>
            <a:r>
              <a:rPr lang="en-US" dirty="0" smtClean="0"/>
              <a:t>And </a:t>
            </a:r>
            <a:r>
              <a:rPr lang="en-US" dirty="0"/>
              <a:t>Peter said to them, "Repent and be baptized every one of you in the name of Jesus Christ for the forgiveness of your sins, and you will receive the gift of the Holy Spirit. </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Typology of Baptism</a:t>
            </a:r>
            <a:endParaRPr lang="en-US" dirty="0"/>
          </a:p>
        </p:txBody>
      </p:sp>
      <p:sp>
        <p:nvSpPr>
          <p:cNvPr id="3" name="Content Placeholder 2"/>
          <p:cNvSpPr>
            <a:spLocks noGrp="1"/>
          </p:cNvSpPr>
          <p:nvPr>
            <p:ph idx="1"/>
          </p:nvPr>
        </p:nvSpPr>
        <p:spPr>
          <a:xfrm>
            <a:off x="457200" y="1200150"/>
            <a:ext cx="8229600" cy="3829050"/>
          </a:xfrm>
        </p:spPr>
        <p:txBody>
          <a:bodyPr>
            <a:normAutofit fontScale="85000" lnSpcReduction="10000"/>
          </a:bodyPr>
          <a:lstStyle/>
          <a:p>
            <a:pPr algn="ctr">
              <a:buNone/>
            </a:pPr>
            <a:r>
              <a:rPr lang="en-US" u="sng" dirty="0" smtClean="0"/>
              <a:t>1 Corinthians 10:1-4</a:t>
            </a:r>
          </a:p>
          <a:p>
            <a:endParaRPr lang="en-US" dirty="0" smtClean="0"/>
          </a:p>
          <a:p>
            <a:pPr>
              <a:buNone/>
            </a:pPr>
            <a:r>
              <a:rPr lang="en-US" dirty="0" smtClean="0"/>
              <a:t>For </a:t>
            </a:r>
            <a:r>
              <a:rPr lang="en-US" dirty="0"/>
              <a:t>I do not want you to be unaware, brothers, that our fathers were all under the cloud, and all passed through the sea, </a:t>
            </a:r>
            <a:r>
              <a:rPr lang="en-US" dirty="0" smtClean="0"/>
              <a:t>and </a:t>
            </a:r>
            <a:r>
              <a:rPr lang="en-US" dirty="0"/>
              <a:t>all were baptized into Moses in the cloud and in the sea, </a:t>
            </a:r>
            <a:r>
              <a:rPr lang="en-US" dirty="0" smtClean="0"/>
              <a:t>and </a:t>
            </a:r>
            <a:r>
              <a:rPr lang="en-US" dirty="0"/>
              <a:t>all ate the same spiritual food, </a:t>
            </a:r>
            <a:r>
              <a:rPr lang="en-US" dirty="0" smtClean="0"/>
              <a:t>and </a:t>
            </a:r>
            <a:r>
              <a:rPr lang="en-US" dirty="0"/>
              <a:t>all drank the same spiritual drink. For they drank from the spiritual Rock that followed them, and the Rock was Christ. </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08422"/>
          </a:xfrm>
        </p:spPr>
        <p:txBody>
          <a:bodyPr>
            <a:normAutofit fontScale="90000"/>
          </a:bodyPr>
          <a:lstStyle/>
          <a:p>
            <a:r>
              <a:rPr lang="en-US" dirty="0" smtClean="0"/>
              <a:t>Exodus 14:21-31</a:t>
            </a:r>
            <a:endParaRPr lang="en-US" dirty="0"/>
          </a:p>
        </p:txBody>
      </p:sp>
      <p:sp>
        <p:nvSpPr>
          <p:cNvPr id="3" name="Content Placeholder 2"/>
          <p:cNvSpPr>
            <a:spLocks noGrp="1"/>
          </p:cNvSpPr>
          <p:nvPr>
            <p:ph idx="1"/>
          </p:nvPr>
        </p:nvSpPr>
        <p:spPr>
          <a:xfrm>
            <a:off x="228600" y="742950"/>
            <a:ext cx="8763000" cy="4400550"/>
          </a:xfrm>
        </p:spPr>
        <p:txBody>
          <a:bodyPr>
            <a:normAutofit fontScale="47500" lnSpcReduction="20000"/>
          </a:bodyPr>
          <a:lstStyle/>
          <a:p>
            <a:pPr>
              <a:buNone/>
            </a:pPr>
            <a:r>
              <a:rPr lang="en-US" dirty="0" smtClean="0"/>
              <a:t>Then </a:t>
            </a:r>
            <a:r>
              <a:rPr lang="en-US" dirty="0"/>
              <a:t>Moses stretched out his hand over the sea, and the LORD drove the sea back by a strong east wind all night and made the sea dry land, and the waters were divided. </a:t>
            </a:r>
            <a:r>
              <a:rPr lang="en-US" dirty="0" smtClean="0"/>
              <a:t>And </a:t>
            </a:r>
            <a:r>
              <a:rPr lang="en-US" dirty="0"/>
              <a:t>the people of Israel went into the midst of the sea on dry ground, the waters being a wall to them on their right hand and on their left. </a:t>
            </a:r>
            <a:r>
              <a:rPr lang="en-US" dirty="0" smtClean="0"/>
              <a:t>The </a:t>
            </a:r>
            <a:r>
              <a:rPr lang="en-US" dirty="0"/>
              <a:t>Egyptians pursued and went in after them into the midst of the sea, all Pharaoh's horses, his chariots, and his horsemen. </a:t>
            </a:r>
            <a:r>
              <a:rPr lang="en-US" dirty="0" smtClean="0"/>
              <a:t>And </a:t>
            </a:r>
            <a:r>
              <a:rPr lang="en-US" dirty="0"/>
              <a:t>in the morning watch the LORD in the pillar of fire and of cloud looked down on the Egyptian forces and threw the Egyptian forces into a panic, </a:t>
            </a:r>
            <a:r>
              <a:rPr lang="en-US" dirty="0" smtClean="0"/>
              <a:t>clogging </a:t>
            </a:r>
            <a:r>
              <a:rPr lang="en-US" dirty="0"/>
              <a:t>their chariot wheels so that they drove heavily. And the Egyptians said, "Let us flee from before Israel, for the LORD fights for them against the Egyptians." </a:t>
            </a:r>
          </a:p>
          <a:p>
            <a:pPr>
              <a:buNone/>
            </a:pPr>
            <a:r>
              <a:rPr lang="en-US" dirty="0" smtClean="0"/>
              <a:t>Then </a:t>
            </a:r>
            <a:r>
              <a:rPr lang="en-US" dirty="0"/>
              <a:t>the LORD said to Moses, "Stretch out your hand over the sea, that the water may come back upon the Egyptians, upon their chariots, and upon their horsemen." </a:t>
            </a:r>
            <a:r>
              <a:rPr lang="en-US" dirty="0" smtClean="0"/>
              <a:t>So </a:t>
            </a:r>
            <a:r>
              <a:rPr lang="en-US" dirty="0"/>
              <a:t>Moses stretched out his hand over the sea, and the sea returned to its normal course when the morning appeared. And as the Egyptians fled into it, the LORD threw the Egyptians into the midst of the sea. </a:t>
            </a:r>
            <a:r>
              <a:rPr lang="en-US" dirty="0" smtClean="0"/>
              <a:t>The </a:t>
            </a:r>
            <a:r>
              <a:rPr lang="en-US" dirty="0"/>
              <a:t>waters returned and covered the chariots and the horsemen; of all the host of Pharaoh that had followed them into the sea, not one of them remained. </a:t>
            </a:r>
            <a:r>
              <a:rPr lang="en-US" dirty="0" smtClean="0"/>
              <a:t>But </a:t>
            </a:r>
            <a:r>
              <a:rPr lang="en-US" dirty="0"/>
              <a:t>the people of Israel walked on dry ground through the sea, the waters being a wall to them on their right hand and on their left. </a:t>
            </a:r>
          </a:p>
          <a:p>
            <a:pPr>
              <a:buNone/>
            </a:pPr>
            <a:r>
              <a:rPr lang="en-US" dirty="0" smtClean="0"/>
              <a:t>Thus </a:t>
            </a:r>
            <a:r>
              <a:rPr lang="en-US" dirty="0"/>
              <a:t>the LORD saved Israel that day from the hand of the Egyptians, and Israel saw the Egyptians dead on the seashore. </a:t>
            </a:r>
            <a:r>
              <a:rPr lang="en-US" dirty="0" smtClean="0"/>
              <a:t>Israel </a:t>
            </a:r>
            <a:r>
              <a:rPr lang="en-US" dirty="0"/>
              <a:t>saw the great power that the LORD used against the Egyptians, so the people feared the LORD, and they believed in the LORD and in his servant Moses. </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Typology of Baptism</a:t>
            </a:r>
            <a:endParaRPr lang="en-US" dirty="0"/>
          </a:p>
        </p:txBody>
      </p:sp>
      <p:sp>
        <p:nvSpPr>
          <p:cNvPr id="3" name="Content Placeholder 2"/>
          <p:cNvSpPr>
            <a:spLocks noGrp="1"/>
          </p:cNvSpPr>
          <p:nvPr>
            <p:ph idx="1"/>
          </p:nvPr>
        </p:nvSpPr>
        <p:spPr>
          <a:xfrm>
            <a:off x="457200" y="1200150"/>
            <a:ext cx="8229600" cy="3771900"/>
          </a:xfrm>
        </p:spPr>
        <p:txBody>
          <a:bodyPr>
            <a:normAutofit fontScale="85000" lnSpcReduction="10000"/>
          </a:bodyPr>
          <a:lstStyle/>
          <a:p>
            <a:pPr algn="ctr">
              <a:buNone/>
            </a:pPr>
            <a:r>
              <a:rPr lang="en-US" u="sng" dirty="0" smtClean="0"/>
              <a:t>1 Peter 3:20b-21</a:t>
            </a:r>
          </a:p>
          <a:p>
            <a:endParaRPr lang="en-US" dirty="0" smtClean="0"/>
          </a:p>
          <a:p>
            <a:pPr>
              <a:buNone/>
            </a:pPr>
            <a:r>
              <a:rPr lang="en-US" dirty="0" smtClean="0"/>
              <a:t>. . . because </a:t>
            </a:r>
            <a:r>
              <a:rPr lang="en-US" dirty="0"/>
              <a:t>they formerly did not obey, when God's patience waited in the days of Noah, while the ark was being prepared, in which a few, that is, eight persons, were brought safely through water. </a:t>
            </a:r>
            <a:r>
              <a:rPr lang="en-US" dirty="0" smtClean="0"/>
              <a:t>Baptism</a:t>
            </a:r>
            <a:r>
              <a:rPr lang="en-US" dirty="0"/>
              <a:t>, which corresponds to this, now saves you, not as a removal of dirt from the body but as an appeal to God for a good conscience, through the resurrection of Jesus Christ, </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Genesis 9:1-3, 7-11</a:t>
            </a:r>
            <a:endParaRPr lang="en-US" dirty="0"/>
          </a:p>
        </p:txBody>
      </p:sp>
      <p:sp>
        <p:nvSpPr>
          <p:cNvPr id="3" name="Content Placeholder 2"/>
          <p:cNvSpPr>
            <a:spLocks noGrp="1"/>
          </p:cNvSpPr>
          <p:nvPr>
            <p:ph idx="1"/>
          </p:nvPr>
        </p:nvSpPr>
        <p:spPr>
          <a:xfrm>
            <a:off x="228600" y="971550"/>
            <a:ext cx="8686800" cy="4000500"/>
          </a:xfrm>
        </p:spPr>
        <p:txBody>
          <a:bodyPr>
            <a:normAutofit fontScale="55000" lnSpcReduction="20000"/>
          </a:bodyPr>
          <a:lstStyle/>
          <a:p>
            <a:pPr>
              <a:buNone/>
            </a:pPr>
            <a:r>
              <a:rPr lang="en-US" dirty="0" smtClean="0"/>
              <a:t>And </a:t>
            </a:r>
            <a:r>
              <a:rPr lang="en-US" dirty="0"/>
              <a:t>God blessed Noah and his sons and said to them, "Be fruitful and multiply and fill the earth. </a:t>
            </a:r>
            <a:r>
              <a:rPr lang="en-US" dirty="0" smtClean="0"/>
              <a:t>The </a:t>
            </a:r>
            <a:r>
              <a:rPr lang="en-US" dirty="0"/>
              <a:t>fear of you and the dread of you shall be upon every beast of the earth and upon every bird of the heavens, upon everything that creeps on the ground and all the fish of the sea. Into your hand they are delivered. </a:t>
            </a:r>
            <a:r>
              <a:rPr lang="en-US" dirty="0" smtClean="0"/>
              <a:t>Every </a:t>
            </a:r>
            <a:r>
              <a:rPr lang="en-US" dirty="0"/>
              <a:t>moving thing that lives shall be food for you. And as I gave you the green plants, I give you everything. </a:t>
            </a:r>
            <a:endParaRPr lang="en-US" dirty="0" smtClean="0"/>
          </a:p>
          <a:p>
            <a:pPr>
              <a:buNone/>
            </a:pPr>
            <a:endParaRPr lang="en-US" dirty="0"/>
          </a:p>
          <a:p>
            <a:pPr>
              <a:buNone/>
            </a:pPr>
            <a:endParaRPr lang="en-US" dirty="0"/>
          </a:p>
          <a:p>
            <a:endParaRPr lang="en-US" dirty="0"/>
          </a:p>
          <a:p>
            <a:pPr>
              <a:buNone/>
            </a:pPr>
            <a:r>
              <a:rPr lang="en-US" dirty="0" smtClean="0"/>
              <a:t>And </a:t>
            </a:r>
            <a:r>
              <a:rPr lang="en-US" dirty="0"/>
              <a:t>you, be fruitful and multiply, increase greatly on the earth and multiply in it</a:t>
            </a:r>
            <a:r>
              <a:rPr lang="en-US" dirty="0" smtClean="0"/>
              <a:t>. Then </a:t>
            </a:r>
            <a:r>
              <a:rPr lang="en-US" dirty="0"/>
              <a:t>God said to Noah and to his sons with him, </a:t>
            </a:r>
            <a:r>
              <a:rPr lang="en-US" dirty="0" smtClean="0"/>
              <a:t>"</a:t>
            </a:r>
            <a:r>
              <a:rPr lang="en-US" dirty="0"/>
              <a:t>Behold, I establish my covenant with you and your offspring after you, </a:t>
            </a:r>
            <a:r>
              <a:rPr lang="en-US" dirty="0" smtClean="0"/>
              <a:t>and </a:t>
            </a:r>
            <a:r>
              <a:rPr lang="en-US" dirty="0"/>
              <a:t>with every living creature that is with you, the birds, the livestock, and every beast of the earth with you, as many as came out of the ark; it is for every beast of the earth. </a:t>
            </a:r>
            <a:r>
              <a:rPr lang="en-US" dirty="0" smtClean="0"/>
              <a:t>I </a:t>
            </a:r>
            <a:r>
              <a:rPr lang="en-US" dirty="0"/>
              <a:t>establish my covenant with you, that never again shall all flesh be cut off by the waters of the flood, and never again shall there be a flood to destroy the earth." </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Colossians 2:11-13</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In </a:t>
            </a:r>
            <a:r>
              <a:rPr lang="en-US" dirty="0"/>
              <a:t>him also you were circumcised with a circumcision made without hands, by putting off the body of the flesh, by the circumcision of Christ, </a:t>
            </a:r>
            <a:r>
              <a:rPr lang="en-US" dirty="0" smtClean="0"/>
              <a:t>having </a:t>
            </a:r>
            <a:r>
              <a:rPr lang="en-US" dirty="0"/>
              <a:t>been buried with him in baptism, in which you were also raised with him through faith in the powerful working of God, who raised him from the dead. </a:t>
            </a:r>
            <a:r>
              <a:rPr lang="en-US" dirty="0" smtClean="0"/>
              <a:t>And </a:t>
            </a:r>
            <a:r>
              <a:rPr lang="en-US" dirty="0"/>
              <a:t>you, who were dead in your trespasses and the </a:t>
            </a:r>
            <a:r>
              <a:rPr lang="en-US" dirty="0" err="1"/>
              <a:t>uncircumcision</a:t>
            </a:r>
            <a:r>
              <a:rPr lang="en-US" dirty="0"/>
              <a:t> of your flesh, God made alive together with him, having forgiven us all our </a:t>
            </a:r>
            <a:r>
              <a:rPr lang="en-US" dirty="0" smtClean="0"/>
              <a:t>trespasses. . . .</a:t>
            </a:r>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Baptism As Participation</a:t>
            </a:r>
            <a:endParaRPr lang="en-US" dirty="0"/>
          </a:p>
        </p:txBody>
      </p:sp>
      <p:sp>
        <p:nvSpPr>
          <p:cNvPr id="3" name="Content Placeholder 2"/>
          <p:cNvSpPr>
            <a:spLocks noGrp="1"/>
          </p:cNvSpPr>
          <p:nvPr>
            <p:ph idx="1"/>
          </p:nvPr>
        </p:nvSpPr>
        <p:spPr>
          <a:xfrm>
            <a:off x="228600" y="914400"/>
            <a:ext cx="8686800" cy="4114800"/>
          </a:xfrm>
        </p:spPr>
        <p:txBody>
          <a:bodyPr>
            <a:normAutofit fontScale="55000" lnSpcReduction="20000"/>
          </a:bodyPr>
          <a:lstStyle/>
          <a:p>
            <a:pPr algn="ctr">
              <a:buNone/>
            </a:pPr>
            <a:endParaRPr lang="en-US" b="1" u="sng" dirty="0" smtClean="0"/>
          </a:p>
          <a:p>
            <a:pPr algn="ctr">
              <a:buNone/>
            </a:pPr>
            <a:r>
              <a:rPr lang="en-US" b="1" u="sng" dirty="0" smtClean="0"/>
              <a:t>Romans 6:3-12</a:t>
            </a:r>
          </a:p>
          <a:p>
            <a:pPr>
              <a:buNone/>
            </a:pPr>
            <a:r>
              <a:rPr lang="en-US" dirty="0" smtClean="0"/>
              <a:t>Do </a:t>
            </a:r>
            <a:r>
              <a:rPr lang="en-US" dirty="0"/>
              <a:t>you not know that all of us who have been baptized into Christ Jesus were baptized into his death? </a:t>
            </a:r>
          </a:p>
          <a:p>
            <a:pPr>
              <a:buNone/>
            </a:pPr>
            <a:r>
              <a:rPr lang="en-US" dirty="0" smtClean="0"/>
              <a:t>We </a:t>
            </a:r>
            <a:r>
              <a:rPr lang="en-US" dirty="0"/>
              <a:t>were buried therefore with him by baptism into death, in order that, just as Christ was raised from the dead by the glory of the Father, we too might walk in newness of life. </a:t>
            </a:r>
            <a:r>
              <a:rPr lang="en-US" dirty="0" smtClean="0"/>
              <a:t>For </a:t>
            </a:r>
            <a:r>
              <a:rPr lang="en-US" dirty="0"/>
              <a:t>if we have been united with him in a death like his, we shall certainly be united with him in a resurrection like his. </a:t>
            </a:r>
          </a:p>
          <a:p>
            <a:pPr>
              <a:buNone/>
            </a:pPr>
            <a:r>
              <a:rPr lang="en-US" dirty="0" smtClean="0"/>
              <a:t>We </a:t>
            </a:r>
            <a:r>
              <a:rPr lang="en-US" dirty="0"/>
              <a:t>know that our old self was crucified with him in order that the body of sin might be brought to nothing, so that we would no longer be enslaved to sin. </a:t>
            </a:r>
            <a:r>
              <a:rPr lang="en-US" dirty="0" smtClean="0"/>
              <a:t>For </a:t>
            </a:r>
            <a:r>
              <a:rPr lang="en-US" dirty="0"/>
              <a:t>one who has died has been set free from sin. </a:t>
            </a:r>
          </a:p>
          <a:p>
            <a:pPr>
              <a:buNone/>
            </a:pPr>
            <a:r>
              <a:rPr lang="en-US" dirty="0" smtClean="0"/>
              <a:t>Now </a:t>
            </a:r>
            <a:r>
              <a:rPr lang="en-US" dirty="0"/>
              <a:t>if we have died with Christ, we believe that we will also live with him. </a:t>
            </a:r>
            <a:r>
              <a:rPr lang="en-US" dirty="0" smtClean="0"/>
              <a:t>We </a:t>
            </a:r>
            <a:r>
              <a:rPr lang="en-US" dirty="0"/>
              <a:t>know that Christ, being raised from the dead, will never die again; death no longer has dominion over him. </a:t>
            </a:r>
            <a:r>
              <a:rPr lang="en-US" dirty="0" smtClean="0"/>
              <a:t>For </a:t>
            </a:r>
            <a:r>
              <a:rPr lang="en-US" dirty="0"/>
              <a:t>the death he died he died to sin, once for all, but the life he lives he lives to God. </a:t>
            </a:r>
            <a:r>
              <a:rPr lang="en-US" dirty="0" smtClean="0"/>
              <a:t>So </a:t>
            </a:r>
            <a:r>
              <a:rPr lang="en-US" dirty="0"/>
              <a:t>you also must consider yourselves dead to sin and alive to God in Christ Jesus. </a:t>
            </a:r>
            <a:r>
              <a:rPr lang="en-US" dirty="0" smtClean="0"/>
              <a:t>Let </a:t>
            </a:r>
            <a:r>
              <a:rPr lang="en-US" dirty="0"/>
              <a:t>not sin therefore reign in your mortal body, to make you obey its passions. </a:t>
            </a:r>
          </a:p>
          <a:p>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Baptism As Participation</a:t>
            </a:r>
            <a:endParaRPr lang="en-US" dirty="0"/>
          </a:p>
        </p:txBody>
      </p:sp>
      <p:sp>
        <p:nvSpPr>
          <p:cNvPr id="3" name="Content Placeholder 2"/>
          <p:cNvSpPr>
            <a:spLocks noGrp="1"/>
          </p:cNvSpPr>
          <p:nvPr>
            <p:ph idx="1"/>
          </p:nvPr>
        </p:nvSpPr>
        <p:spPr>
          <a:xfrm>
            <a:off x="457200" y="1200150"/>
            <a:ext cx="8229600" cy="3943350"/>
          </a:xfrm>
        </p:spPr>
        <p:txBody>
          <a:bodyPr>
            <a:noAutofit/>
          </a:bodyPr>
          <a:lstStyle/>
          <a:p>
            <a:pPr algn="ctr">
              <a:buNone/>
            </a:pPr>
            <a:r>
              <a:rPr lang="en-US" sz="2400" b="1" u="sng" dirty="0" smtClean="0"/>
              <a:t>Galatians 3:25-29</a:t>
            </a:r>
          </a:p>
          <a:p>
            <a:pPr>
              <a:buNone/>
            </a:pPr>
            <a:r>
              <a:rPr lang="en-US" sz="2400" dirty="0" smtClean="0"/>
              <a:t>But </a:t>
            </a:r>
            <a:r>
              <a:rPr lang="en-US" sz="2400" dirty="0"/>
              <a:t>now that faith has come, we are no longer under a guardian, </a:t>
            </a:r>
            <a:r>
              <a:rPr lang="en-US" sz="2400" dirty="0" smtClean="0"/>
              <a:t>for </a:t>
            </a:r>
            <a:r>
              <a:rPr lang="en-US" sz="2400" dirty="0"/>
              <a:t>in Christ Jesus you are all sons of God, through faith. </a:t>
            </a:r>
            <a:r>
              <a:rPr lang="en-US" sz="2400" dirty="0" smtClean="0"/>
              <a:t>For </a:t>
            </a:r>
            <a:r>
              <a:rPr lang="en-US" sz="2400" dirty="0"/>
              <a:t>as many of you as were baptized into Christ have put on Christ. </a:t>
            </a:r>
            <a:r>
              <a:rPr lang="en-US" sz="2400" dirty="0" smtClean="0"/>
              <a:t>There </a:t>
            </a:r>
            <a:r>
              <a:rPr lang="en-US" sz="2400" dirty="0"/>
              <a:t>is neither Jew nor Greek, there is neither slave nor free, there is no male and female, for you are all one in Christ Jesus. </a:t>
            </a:r>
            <a:r>
              <a:rPr lang="en-US" sz="2400" dirty="0" smtClean="0"/>
              <a:t>And </a:t>
            </a:r>
            <a:r>
              <a:rPr lang="en-US" sz="2400" dirty="0"/>
              <a:t>if you are Christ's, then you are Abraham's offspring, heirs according to promise. </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1099</TotalTime>
  <Words>1463</Words>
  <Application>Microsoft Office PowerPoint</Application>
  <PresentationFormat>On-screen Show (16:9)</PresentationFormat>
  <Paragraphs>67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On the Purpose and Necessity of Baptism</vt:lpstr>
      <vt:lpstr>Acts 2:36-38</vt:lpstr>
      <vt:lpstr>The Typology of Baptism</vt:lpstr>
      <vt:lpstr>Exodus 14:21-31</vt:lpstr>
      <vt:lpstr>The Typology of Baptism</vt:lpstr>
      <vt:lpstr>Genesis 9:1-3, 7-11</vt:lpstr>
      <vt:lpstr>Colossians 2:11-13</vt:lpstr>
      <vt:lpstr>Baptism As Participation</vt:lpstr>
      <vt:lpstr>Baptism As Participation</vt:lpstr>
      <vt:lpstr>Baptism As Sanctification</vt:lpstr>
      <vt:lpstr>Baptism As Justification</vt:lpstr>
      <vt:lpstr>Baptism As Preparation For God’s Presence</vt:lpstr>
      <vt:lpstr>Baptism As Preparation For God’s Presence</vt:lpstr>
      <vt:lpstr>Baptism As Preparation For God’s Presence</vt:lpstr>
      <vt:lpstr>Baptism As Preparation For God’s Presence</vt:lpstr>
      <vt:lpstr>Baptism’s Purpose and Necessity</vt:lpstr>
      <vt:lpstr>On the Purpose and Necessity of Baptism</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Jeff</dc:creator>
  <cp:lastModifiedBy>BCOC</cp:lastModifiedBy>
  <cp:revision>11</cp:revision>
  <dcterms:created xsi:type="dcterms:W3CDTF">2018-09-16T12:40:52Z</dcterms:created>
  <dcterms:modified xsi:type="dcterms:W3CDTF">2019-04-07T21:57:59Z</dcterms:modified>
</cp:coreProperties>
</file>