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58"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9" d="100"/>
          <a:sy n="139" d="100"/>
        </p:scale>
        <p:origin x="-108" y="-22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4836D0-8C80-4515-ACBE-69913A251EFA}" type="datetimeFigureOut">
              <a:rPr lang="en-US" smtClean="0"/>
              <a:pPr/>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4836D0-8C80-4515-ACBE-69913A251EFA}" type="datetimeFigureOut">
              <a:rPr lang="en-US" smtClean="0"/>
              <a:pPr/>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4836D0-8C80-4515-ACBE-69913A251EFA}" type="datetimeFigureOut">
              <a:rPr lang="en-US" smtClean="0"/>
              <a:pPr/>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4836D0-8C80-4515-ACBE-69913A251EFA}" type="datetimeFigureOut">
              <a:rPr lang="en-US" smtClean="0"/>
              <a:pPr/>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4836D0-8C80-4515-ACBE-69913A251EFA}" type="datetimeFigureOut">
              <a:rPr lang="en-US" smtClean="0"/>
              <a:pPr/>
              <a:t>4/6/2019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4836D0-8C80-4515-ACBE-69913A251EFA}" type="datetimeFigureOut">
              <a:rPr lang="en-US" smtClean="0"/>
              <a:pPr/>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4836D0-8C80-4515-ACBE-69913A251EFA}" type="datetimeFigureOut">
              <a:rPr lang="en-US" smtClean="0"/>
              <a:pPr/>
              <a:t>4/6/2019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4836D0-8C80-4515-ACBE-69913A251EFA}" type="datetimeFigureOut">
              <a:rPr lang="en-US" smtClean="0"/>
              <a:pPr/>
              <a:t>4/6/2019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4836D0-8C80-4515-ACBE-69913A251EFA}" type="datetimeFigureOut">
              <a:rPr lang="en-US" smtClean="0"/>
              <a:pPr/>
              <a:t>4/6/2019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836D0-8C80-4515-ACBE-69913A251EFA}" type="datetimeFigureOut">
              <a:rPr lang="en-US" smtClean="0"/>
              <a:pPr/>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4836D0-8C80-4515-ACBE-69913A251EFA}" type="datetimeFigureOut">
              <a:rPr lang="en-US" smtClean="0"/>
              <a:pPr/>
              <a:t>4/6/2019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376D5-5EAD-4E96-BD61-4BC4F90861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C4836D0-8C80-4515-ACBE-69913A251EFA}" type="datetimeFigureOut">
              <a:rPr lang="en-US" smtClean="0"/>
              <a:pPr/>
              <a:t>4/6/2019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95376D5-5EAD-4E96-BD61-4BC4F90861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Authenticity of the Kingdom</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Almsgiving</a:t>
            </a:r>
            <a:endParaRPr lang="en-US" dirty="0"/>
          </a:p>
        </p:txBody>
      </p:sp>
      <p:sp>
        <p:nvSpPr>
          <p:cNvPr id="3" name="Content Placeholder 2"/>
          <p:cNvSpPr>
            <a:spLocks noGrp="1"/>
          </p:cNvSpPr>
          <p:nvPr>
            <p:ph idx="1"/>
          </p:nvPr>
        </p:nvSpPr>
        <p:spPr/>
        <p:txBody>
          <a:bodyPr/>
          <a:lstStyle/>
          <a:p>
            <a:pPr algn="ctr">
              <a:buNone/>
            </a:pPr>
            <a:r>
              <a:rPr lang="en-US" dirty="0" smtClean="0"/>
              <a:t>2 Corinthians 8:9</a:t>
            </a:r>
          </a:p>
          <a:p>
            <a:endParaRPr lang="en-US" dirty="0" smtClean="0"/>
          </a:p>
          <a:p>
            <a:pPr>
              <a:buNone/>
            </a:pPr>
            <a:r>
              <a:rPr lang="en-US" dirty="0" smtClean="0"/>
              <a:t>For you know the grace of our Lord Jesus Christ, that though he was rich, yet for your sake he became poor, so that you by his poverty might become rich. </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Almsgiving</a:t>
            </a:r>
            <a:endParaRPr lang="en-US" dirty="0"/>
          </a:p>
        </p:txBody>
      </p:sp>
      <p:sp>
        <p:nvSpPr>
          <p:cNvPr id="3" name="Content Placeholder 2"/>
          <p:cNvSpPr>
            <a:spLocks noGrp="1"/>
          </p:cNvSpPr>
          <p:nvPr>
            <p:ph idx="1"/>
          </p:nvPr>
        </p:nvSpPr>
        <p:spPr/>
        <p:txBody>
          <a:bodyPr/>
          <a:lstStyle/>
          <a:p>
            <a:pPr algn="ctr">
              <a:buNone/>
            </a:pPr>
            <a:r>
              <a:rPr lang="en-US" dirty="0" smtClean="0"/>
              <a:t>John 13:29</a:t>
            </a:r>
          </a:p>
          <a:p>
            <a:endParaRPr lang="en-US" dirty="0" smtClean="0"/>
          </a:p>
          <a:p>
            <a:pPr>
              <a:buNone/>
            </a:pPr>
            <a:r>
              <a:rPr lang="en-US" dirty="0" smtClean="0"/>
              <a:t>Some thought that, because Judas had the moneybag, Jesus was telling him, "Buy what we need for the feast," or that he should give something to the poor. </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Fasting</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dirty="0" smtClean="0"/>
              <a:t>Matthew 6:16-18</a:t>
            </a:r>
          </a:p>
          <a:p>
            <a:endParaRPr lang="en-US" dirty="0" smtClean="0"/>
          </a:p>
          <a:p>
            <a:pPr>
              <a:buNone/>
            </a:pPr>
            <a:r>
              <a:rPr lang="en-US" dirty="0" smtClean="0"/>
              <a:t>And when you fast, do not look gloomy like the hypocrites, for they disfigure their faces that their fasting may be seen by others. Truly, I say to you, they have received their reward. But when you fast, anoint your head and wash your face, that your fasting may not be seen by others but by your Father who is in secret. And your Father who sees in secret will reward you.</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Fasting</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dirty="0" smtClean="0"/>
              <a:t>Ecclesiastes 5:18-20</a:t>
            </a:r>
          </a:p>
          <a:p>
            <a:pPr>
              <a:buNone/>
            </a:pPr>
            <a:endParaRPr lang="en-US" dirty="0" smtClean="0"/>
          </a:p>
          <a:p>
            <a:pPr>
              <a:buNone/>
            </a:pPr>
            <a:r>
              <a:rPr lang="en-US" dirty="0" smtClean="0"/>
              <a:t>Behold, what I have seen to be good and fitting is to eat and drink and find enjoyment in all the toil with which one toils under the sun the few days of his life that God has given him, for this is his lot. Everyone also to whom God has given wealth and possessions and power to enjoy them, and to accept his lot and rejoice in his toil—this is the gift of God. For he will not much remember the days of his life because God keeps him occupied with joy in his heart. </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a:t>
            </a:r>
            <a:endParaRPr lang="en-US" dirty="0"/>
          </a:p>
        </p:txBody>
      </p:sp>
      <p:sp>
        <p:nvSpPr>
          <p:cNvPr id="3" name="Content Placeholder 2"/>
          <p:cNvSpPr>
            <a:spLocks noGrp="1"/>
          </p:cNvSpPr>
          <p:nvPr>
            <p:ph idx="1"/>
          </p:nvPr>
        </p:nvSpPr>
        <p:spPr>
          <a:xfrm>
            <a:off x="228600" y="1028700"/>
            <a:ext cx="8686800" cy="4000500"/>
          </a:xfrm>
        </p:spPr>
        <p:txBody>
          <a:bodyPr>
            <a:normAutofit fontScale="62500" lnSpcReduction="20000"/>
          </a:bodyPr>
          <a:lstStyle/>
          <a:p>
            <a:pPr algn="ctr">
              <a:buNone/>
            </a:pPr>
            <a:r>
              <a:rPr lang="en-US" dirty="0" smtClean="0"/>
              <a:t>Matthew 6:6-15</a:t>
            </a:r>
          </a:p>
          <a:p>
            <a:endParaRPr lang="en-US" dirty="0" smtClean="0"/>
          </a:p>
          <a:p>
            <a:pPr>
              <a:buNone/>
            </a:pPr>
            <a:r>
              <a:rPr lang="en-US" dirty="0" smtClean="0"/>
              <a:t>But when you pray, go into your room and shut the door and pray to your Father who is in secret. And your Father who sees in secret will reward you. And when you pray, do not heap up empty phrases as the Gentiles do, for they think that they will be heard for their many words. Do not be like them, for your Father knows what you need before you ask him.</a:t>
            </a:r>
          </a:p>
          <a:p>
            <a:pPr>
              <a:buNone/>
            </a:pPr>
            <a:r>
              <a:rPr lang="en-US" dirty="0" smtClean="0"/>
              <a:t>Pray then like this: "Our Father in heaven, hallowed be your name. Your kingdom come, your will be done, on earth as it is in heaven. Give us this day our daily bread, and forgive us our debts, as we also have forgiven our debtors. And lead us not into temptation, but deliver us from evil. For if you forgive others their trespasses, your heavenly Father will also forgive you, but if you do not forgive others their trespasses, neither will your Father forgive your trespasses.</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a:t>
            </a:r>
            <a:endParaRPr lang="en-US" dirty="0"/>
          </a:p>
        </p:txBody>
      </p:sp>
      <p:sp>
        <p:nvSpPr>
          <p:cNvPr id="3" name="Content Placeholder 2"/>
          <p:cNvSpPr>
            <a:spLocks noGrp="1"/>
          </p:cNvSpPr>
          <p:nvPr>
            <p:ph idx="1"/>
          </p:nvPr>
        </p:nvSpPr>
        <p:spPr>
          <a:xfrm>
            <a:off x="228600" y="1028700"/>
            <a:ext cx="8763000" cy="4000500"/>
          </a:xfrm>
        </p:spPr>
        <p:txBody>
          <a:bodyPr>
            <a:normAutofit fontScale="62500" lnSpcReduction="20000"/>
          </a:bodyPr>
          <a:lstStyle/>
          <a:p>
            <a:pPr algn="ctr">
              <a:buNone/>
            </a:pPr>
            <a:r>
              <a:rPr lang="en-US" dirty="0" smtClean="0"/>
              <a:t>Hebrews 10:4-10</a:t>
            </a:r>
          </a:p>
          <a:p>
            <a:endParaRPr lang="en-US" dirty="0" smtClean="0"/>
          </a:p>
          <a:p>
            <a:pPr>
              <a:buNone/>
            </a:pPr>
            <a:r>
              <a:rPr lang="en-US" dirty="0" smtClean="0"/>
              <a:t>For it is impossible for the blood of bulls and goats to take away sins. Consequently, when Christ came into the world, he said, "Sacrifices and offerings you have not desired, but a body have you prepared for me; in burnt offerings and sin offerings you have taken no pleasure. </a:t>
            </a:r>
          </a:p>
          <a:p>
            <a:pPr>
              <a:buNone/>
            </a:pPr>
            <a:r>
              <a:rPr lang="en-US" dirty="0" smtClean="0"/>
              <a:t>Then I said, 'Behold, I have come to do your will, O God, as it is written of me in the scroll of the book.'" </a:t>
            </a:r>
          </a:p>
          <a:p>
            <a:pPr>
              <a:buNone/>
            </a:pPr>
            <a:r>
              <a:rPr lang="en-US" dirty="0" smtClean="0"/>
              <a:t>When he said above, "You have neither desired nor taken pleasure in sacrifices and offerings and burnt offerings and sin offerings" (these are offered according to the law), then he added, "Behold, I have come to do your will." He does away with the first in order to establish the second. And by that will we have been sanctified through the offering of the body of Jesus Christ once for all. </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a:t>
            </a:r>
            <a:endParaRPr lang="en-US" dirty="0"/>
          </a:p>
        </p:txBody>
      </p:sp>
      <p:sp>
        <p:nvSpPr>
          <p:cNvPr id="3" name="Content Placeholder 2"/>
          <p:cNvSpPr>
            <a:spLocks noGrp="1"/>
          </p:cNvSpPr>
          <p:nvPr>
            <p:ph idx="1"/>
          </p:nvPr>
        </p:nvSpPr>
        <p:spPr>
          <a:xfrm>
            <a:off x="457200" y="1085850"/>
            <a:ext cx="8229600" cy="3829050"/>
          </a:xfrm>
        </p:spPr>
        <p:txBody>
          <a:bodyPr>
            <a:normAutofit fontScale="77500" lnSpcReduction="20000"/>
          </a:bodyPr>
          <a:lstStyle/>
          <a:p>
            <a:pPr algn="ctr">
              <a:buNone/>
            </a:pPr>
            <a:r>
              <a:rPr lang="en-US" dirty="0" smtClean="0"/>
              <a:t>Psalm 40:6-10</a:t>
            </a:r>
          </a:p>
          <a:p>
            <a:endParaRPr lang="en-US" dirty="0" smtClean="0"/>
          </a:p>
          <a:p>
            <a:pPr>
              <a:buNone/>
            </a:pPr>
            <a:r>
              <a:rPr lang="en-US" sz="2800" dirty="0" smtClean="0"/>
              <a:t>In sacrifice and offering you have not delighted, but you have given me an open ear. Burnt offering and sin offering you have not required. </a:t>
            </a:r>
          </a:p>
          <a:p>
            <a:pPr>
              <a:buNone/>
            </a:pPr>
            <a:r>
              <a:rPr lang="en-US" sz="2800" dirty="0" smtClean="0"/>
              <a:t>Then I said, "Behold, I have come; in the scroll of the book it is written of me: I delight to do your will, O my God; your law is within my heart." </a:t>
            </a:r>
          </a:p>
          <a:p>
            <a:pPr>
              <a:buNone/>
            </a:pPr>
            <a:r>
              <a:rPr lang="en-US" sz="2800" dirty="0" smtClean="0"/>
              <a:t>I have told the glad news of deliverance in the great congregation; behold, I have not restrained my lips, as you know, O LORD. I have not hidden your deliverance within my heart; I have spoken of your faithfulness and your salvation; I have not concealed your steadfast love and your faithfulness from the great congregation. </a:t>
            </a:r>
            <a:endParaRPr lang="en-US" sz="28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Authenticity of the Kingdom</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6:1</a:t>
            </a:r>
            <a:endParaRPr lang="en-US" dirty="0"/>
          </a:p>
        </p:txBody>
      </p:sp>
      <p:sp>
        <p:nvSpPr>
          <p:cNvPr id="3" name="Content Placeholder 2"/>
          <p:cNvSpPr>
            <a:spLocks noGrp="1"/>
          </p:cNvSpPr>
          <p:nvPr>
            <p:ph idx="1"/>
          </p:nvPr>
        </p:nvSpPr>
        <p:spPr/>
        <p:txBody>
          <a:bodyPr/>
          <a:lstStyle/>
          <a:p>
            <a:pPr>
              <a:buNone/>
            </a:pPr>
            <a:r>
              <a:rPr lang="en-US" dirty="0" smtClean="0"/>
              <a:t>Beware of practicing your righteousness before other people in order to be seen by them, for then you will have no reward from your Father who is in heaven.</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 Lewis, </a:t>
            </a:r>
            <a:r>
              <a:rPr lang="en-US" i="1" dirty="0" smtClean="0"/>
              <a:t>The Abolition of Man</a:t>
            </a:r>
            <a:endParaRPr lang="en-US" dirty="0"/>
          </a:p>
        </p:txBody>
      </p:sp>
      <p:sp>
        <p:nvSpPr>
          <p:cNvPr id="3" name="Content Placeholder 2"/>
          <p:cNvSpPr>
            <a:spLocks noGrp="1"/>
          </p:cNvSpPr>
          <p:nvPr>
            <p:ph idx="1"/>
          </p:nvPr>
        </p:nvSpPr>
        <p:spPr/>
        <p:txBody>
          <a:bodyPr/>
          <a:lstStyle/>
          <a:p>
            <a:pPr>
              <a:buNone/>
            </a:pPr>
            <a:r>
              <a:rPr lang="en-US" dirty="0" smtClean="0"/>
              <a:t>“</a:t>
            </a:r>
            <a:r>
              <a:rPr lang="en-US" i="1" dirty="0" smtClean="0"/>
              <a:t>In a sort of ghastly simplicity we remove the organ and demand the function. We make men without chests and expect of them virtue and enterprise. We laugh at </a:t>
            </a:r>
            <a:r>
              <a:rPr lang="en-US" i="1" dirty="0" err="1" smtClean="0"/>
              <a:t>honour</a:t>
            </a:r>
            <a:r>
              <a:rPr lang="en-US" i="1" dirty="0" smtClean="0"/>
              <a:t> and are shocked to find traitors in our midst. We castrate and bid the geldings be fruitful.”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Almsgiving</a:t>
            </a:r>
            <a:endParaRPr lang="en-US" dirty="0"/>
          </a:p>
        </p:txBody>
      </p:sp>
      <p:sp>
        <p:nvSpPr>
          <p:cNvPr id="3" name="Content Placeholder 2"/>
          <p:cNvSpPr>
            <a:spLocks noGrp="1"/>
          </p:cNvSpPr>
          <p:nvPr>
            <p:ph idx="1"/>
          </p:nvPr>
        </p:nvSpPr>
        <p:spPr/>
        <p:txBody>
          <a:bodyPr>
            <a:normAutofit fontScale="77500" lnSpcReduction="20000"/>
          </a:bodyPr>
          <a:lstStyle/>
          <a:p>
            <a:pPr algn="ctr">
              <a:buNone/>
            </a:pPr>
            <a:r>
              <a:rPr lang="en-US" dirty="0" smtClean="0"/>
              <a:t>Matthew 6:2-4</a:t>
            </a:r>
          </a:p>
          <a:p>
            <a:endParaRPr lang="en-US" dirty="0" smtClean="0"/>
          </a:p>
          <a:p>
            <a:pPr>
              <a:buNone/>
            </a:pPr>
            <a:r>
              <a:rPr lang="en-US" dirty="0" smtClean="0"/>
              <a:t>Thus, when you give to the needy, sound no trumpet before you, as the hypocrites do in the synagogues and in the streets, that they may be praised by others. Truly, I say to you, they have received their reward. But when you give to the needy, do not let your left hand know what your right hand is doing, so that your giving may be in secret. And your Father who sees in secret will reward you.</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Almsgiving</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Psalm 50:10-12</a:t>
            </a:r>
          </a:p>
          <a:p>
            <a:endParaRPr lang="en-US" dirty="0" smtClean="0"/>
          </a:p>
          <a:p>
            <a:pPr>
              <a:buNone/>
            </a:pPr>
            <a:r>
              <a:rPr lang="en-US" dirty="0" smtClean="0"/>
              <a:t>For every beast of the forest is mine, the cattle on a thousand hills. I know all the birds of the hills, and all that moves in the field is mine. If I were hungry, I would not tell you, for the world and its fullness are mine. </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Almsgiving</a:t>
            </a:r>
            <a:endParaRPr lang="en-US" dirty="0"/>
          </a:p>
        </p:txBody>
      </p:sp>
      <p:sp>
        <p:nvSpPr>
          <p:cNvPr id="3" name="Content Placeholder 2"/>
          <p:cNvSpPr>
            <a:spLocks noGrp="1"/>
          </p:cNvSpPr>
          <p:nvPr>
            <p:ph idx="1"/>
          </p:nvPr>
        </p:nvSpPr>
        <p:spPr/>
        <p:txBody>
          <a:bodyPr/>
          <a:lstStyle/>
          <a:p>
            <a:pPr algn="ctr">
              <a:buNone/>
            </a:pPr>
            <a:r>
              <a:rPr lang="en-US" dirty="0" smtClean="0"/>
              <a:t>Leviticus 25:23</a:t>
            </a:r>
          </a:p>
          <a:p>
            <a:endParaRPr lang="en-US" dirty="0" smtClean="0"/>
          </a:p>
          <a:p>
            <a:pPr>
              <a:buNone/>
            </a:pPr>
            <a:r>
              <a:rPr lang="en-US" dirty="0" smtClean="0"/>
              <a:t>The land shall not be sold in perpetuity, for the land is mine. For you are strangers and sojourners with me. </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Almsgiving</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Leviticus 19:10</a:t>
            </a:r>
          </a:p>
          <a:p>
            <a:endParaRPr lang="en-US" dirty="0" smtClean="0"/>
          </a:p>
          <a:p>
            <a:pPr>
              <a:buNone/>
            </a:pPr>
            <a:r>
              <a:rPr lang="en-US" dirty="0" smtClean="0"/>
              <a:t>And you shall not strip your vineyard bare, neither shall you gather the fallen grapes of your vineyard. You shall leave them for the poor and for the sojourner: I am the LORD your God.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Almsgiving</a:t>
            </a:r>
            <a:endParaRPr lang="en-US" dirty="0"/>
          </a:p>
        </p:txBody>
      </p:sp>
      <p:sp>
        <p:nvSpPr>
          <p:cNvPr id="3" name="Content Placeholder 2"/>
          <p:cNvSpPr>
            <a:spLocks noGrp="1"/>
          </p:cNvSpPr>
          <p:nvPr>
            <p:ph idx="1"/>
          </p:nvPr>
        </p:nvSpPr>
        <p:spPr>
          <a:xfrm>
            <a:off x="228600" y="971550"/>
            <a:ext cx="8686800" cy="4171950"/>
          </a:xfrm>
        </p:spPr>
        <p:txBody>
          <a:bodyPr>
            <a:normAutofit fontScale="85000" lnSpcReduction="10000"/>
          </a:bodyPr>
          <a:lstStyle/>
          <a:p>
            <a:pPr algn="ctr">
              <a:buNone/>
            </a:pPr>
            <a:r>
              <a:rPr lang="en-US" sz="2052" dirty="0" smtClean="0"/>
              <a:t>Deuteronomy 15:7-14</a:t>
            </a:r>
          </a:p>
          <a:p>
            <a:endParaRPr lang="en-US" sz="2052" dirty="0" smtClean="0"/>
          </a:p>
          <a:p>
            <a:pPr>
              <a:buNone/>
            </a:pPr>
            <a:r>
              <a:rPr lang="en-US" sz="2052" dirty="0" smtClean="0"/>
              <a:t>If among you, one of your brothers should become poor, in any of your towns within your land that the LORD your God is giving you, you shall not harden your heart or shut your hand against your poor brother, but you shall open your hand to him and lend him sufficient for his need, whatever it may be. Take care lest there be an unworthy thought in your heart and you say, 'The seventh year, the year of release is near,' and your eye look grudgingly on your poor brother, and you give him nothing, and he cry to the LORD against you, and you be guilty of sin. You shall give to him freely, and your heart shall not be grudging when you give to him, because for this the LORD your God will bless you in all your work and in all that you undertake. For there will never cease to be poor in the land. Therefore I command you, 'You shall open wide your hand to your brother, to the needy and to the poor, in your land.‘ If your brother, a Hebrew man or a Hebrew woman, is sold to you, he shall serve you six years, and in the seventh year you shall let him go free from you. And when you let him go free from you, you shall not let him go empty-handed. You shall furnish him liberally out of your flock, out of your threshing floor, and out of your winepress. As the LORD your God has blessed you, you shall give to him. </a:t>
            </a:r>
            <a:endParaRPr lang="en-US" sz="2052"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Almsgiving</a:t>
            </a:r>
            <a:endParaRPr lang="en-US" dirty="0"/>
          </a:p>
        </p:txBody>
      </p:sp>
      <p:sp>
        <p:nvSpPr>
          <p:cNvPr id="3" name="Content Placeholder 2"/>
          <p:cNvSpPr>
            <a:spLocks noGrp="1"/>
          </p:cNvSpPr>
          <p:nvPr>
            <p:ph idx="1"/>
          </p:nvPr>
        </p:nvSpPr>
        <p:spPr/>
        <p:txBody>
          <a:bodyPr>
            <a:normAutofit fontScale="85000" lnSpcReduction="10000"/>
          </a:bodyPr>
          <a:lstStyle/>
          <a:p>
            <a:pPr algn="ctr">
              <a:buNone/>
            </a:pPr>
            <a:r>
              <a:rPr lang="en-US" dirty="0" smtClean="0"/>
              <a:t>Galatians 2:9-10</a:t>
            </a:r>
          </a:p>
          <a:p>
            <a:endParaRPr lang="en-US" dirty="0" smtClean="0"/>
          </a:p>
          <a:p>
            <a:pPr>
              <a:buNone/>
            </a:pPr>
            <a:r>
              <a:rPr lang="en-US" dirty="0" smtClean="0"/>
              <a:t>. . . and when James and </a:t>
            </a:r>
            <a:r>
              <a:rPr lang="en-US" dirty="0" err="1" smtClean="0"/>
              <a:t>Cephas</a:t>
            </a:r>
            <a:r>
              <a:rPr lang="en-US" dirty="0" smtClean="0"/>
              <a:t> and John, who seemed to be pillars, perceived the grace that was given to me, they gave the right hand of fellowship to Barnabas and me, that we should go to the Gentiles and they to the circumcised. Only, they asked us to remember the poor, the very thing I was eager to do.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1458</Words>
  <Application>Microsoft Office PowerPoint</Application>
  <PresentationFormat>On-screen Show (16:9)</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Authenticity of the Kingdom</vt:lpstr>
      <vt:lpstr>Matthew 6:1</vt:lpstr>
      <vt:lpstr>C. S. Lewis, The Abolition of Man</vt:lpstr>
      <vt:lpstr>Almsgiving</vt:lpstr>
      <vt:lpstr>Almsgiving</vt:lpstr>
      <vt:lpstr>Almsgiving</vt:lpstr>
      <vt:lpstr>Almsgiving</vt:lpstr>
      <vt:lpstr>Almsgiving</vt:lpstr>
      <vt:lpstr>Almsgiving</vt:lpstr>
      <vt:lpstr>Almsgiving</vt:lpstr>
      <vt:lpstr>Almsgiving</vt:lpstr>
      <vt:lpstr>Fasting</vt:lpstr>
      <vt:lpstr>Fasting</vt:lpstr>
      <vt:lpstr>Prayer</vt:lpstr>
      <vt:lpstr>Prayer</vt:lpstr>
      <vt:lpstr>Prayer</vt:lpstr>
      <vt:lpstr>The Authenticity of the Kingdom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Authenticity of the Kingdom</dc:title>
  <dc:creator>Jeff</dc:creator>
  <cp:lastModifiedBy>BCOC</cp:lastModifiedBy>
  <cp:revision>16</cp:revision>
  <dcterms:created xsi:type="dcterms:W3CDTF">2017-06-13T11:40:35Z</dcterms:created>
  <dcterms:modified xsi:type="dcterms:W3CDTF">2019-04-06T23:56:00Z</dcterms:modified>
</cp:coreProperties>
</file>