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7" r:id="rId3"/>
    <p:sldId id="256" r:id="rId4"/>
    <p:sldId id="262" r:id="rId5"/>
    <p:sldId id="260" r:id="rId6"/>
    <p:sldId id="265" r:id="rId7"/>
    <p:sldId id="261" r:id="rId8"/>
    <p:sldId id="268" r:id="rId9"/>
    <p:sldId id="269" r:id="rId10"/>
    <p:sldId id="266" r:id="rId11"/>
    <p:sldId id="273" r:id="rId12"/>
    <p:sldId id="272" r:id="rId13"/>
    <p:sldId id="270" r:id="rId14"/>
    <p:sldId id="267" r:id="rId15"/>
    <p:sldId id="274" r:id="rId16"/>
    <p:sldId id="276" r:id="rId17"/>
    <p:sldId id="271"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48"/>
      </p:cViewPr>
      <p:guideLst/>
    </p:cSldViewPr>
  </p:slideViewPr>
  <p:notesTextViewPr>
    <p:cViewPr>
      <p:scale>
        <a:sx n="1" d="1"/>
        <a:sy n="1" d="1"/>
      </p:scale>
      <p:origin x="0" y="0"/>
    </p:cViewPr>
  </p:notesTextViewPr>
  <p:sorterViewPr>
    <p:cViewPr>
      <p:scale>
        <a:sx n="100" d="100"/>
        <a:sy n="100" d="100"/>
      </p:scale>
      <p:origin x="0" y="-18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69686C-E88B-40C0-B429-A04E17DB9F4E}"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402060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9686C-E88B-40C0-B429-A04E17DB9F4E}"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173812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9686C-E88B-40C0-B429-A04E17DB9F4E}"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3947059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9686C-E88B-40C0-B429-A04E17DB9F4E}"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108190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69686C-E88B-40C0-B429-A04E17DB9F4E}"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2791089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69686C-E88B-40C0-B429-A04E17DB9F4E}"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227260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69686C-E88B-40C0-B429-A04E17DB9F4E}"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363988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69686C-E88B-40C0-B429-A04E17DB9F4E}"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143540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9686C-E88B-40C0-B429-A04E17DB9F4E}"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332184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69686C-E88B-40C0-B429-A04E17DB9F4E}"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160523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69686C-E88B-40C0-B429-A04E17DB9F4E}"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889B0-87F5-493D-92E0-C6BE53A7982A}" type="slidenum">
              <a:rPr lang="en-US" smtClean="0"/>
              <a:t>‹#›</a:t>
            </a:fld>
            <a:endParaRPr lang="en-US"/>
          </a:p>
        </p:txBody>
      </p:sp>
    </p:spTree>
    <p:extLst>
      <p:ext uri="{BB962C8B-B14F-4D97-AF65-F5344CB8AC3E}">
        <p14:creationId xmlns:p14="http://schemas.microsoft.com/office/powerpoint/2010/main" val="403310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686C-E88B-40C0-B429-A04E17DB9F4E}" type="datetimeFigureOut">
              <a:rPr lang="en-US" smtClean="0"/>
              <a:t>4/8/2017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889B0-87F5-493D-92E0-C6BE53A7982A}" type="slidenum">
              <a:rPr lang="en-US" smtClean="0"/>
              <a:t>‹#›</a:t>
            </a:fld>
            <a:endParaRPr lang="en-US"/>
          </a:p>
        </p:txBody>
      </p:sp>
    </p:spTree>
    <p:extLst>
      <p:ext uri="{BB962C8B-B14F-4D97-AF65-F5344CB8AC3E}">
        <p14:creationId xmlns:p14="http://schemas.microsoft.com/office/powerpoint/2010/main" val="2475588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llowing-title-3-still-4x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5638800"/>
            <a:ext cx="9144000" cy="523220"/>
          </a:xfrm>
          <a:prstGeom prst="rect">
            <a:avLst/>
          </a:prstGeom>
          <a:noFill/>
        </p:spPr>
        <p:txBody>
          <a:bodyPr wrap="square" rtlCol="0">
            <a:spAutoFit/>
          </a:bodyPr>
          <a:lstStyle/>
          <a:p>
            <a:pPr algn="ctr"/>
            <a:r>
              <a:rPr lang="en-US" sz="2800" cap="small" spc="600" dirty="0">
                <a:solidFill>
                  <a:schemeClr val="bg1">
                    <a:lumMod val="85000"/>
                  </a:schemeClr>
                </a:solidFill>
                <a:latin typeface="Arial Narrow" pitchFamily="34" charset="0"/>
              </a:rPr>
              <a:t>Luke 6:40</a:t>
            </a:r>
          </a:p>
        </p:txBody>
      </p:sp>
      <p:sp>
        <p:nvSpPr>
          <p:cNvPr id="4" name="TextBox 3"/>
          <p:cNvSpPr txBox="1"/>
          <p:nvPr/>
        </p:nvSpPr>
        <p:spPr>
          <a:xfrm>
            <a:off x="4800600" y="1912203"/>
            <a:ext cx="4419600" cy="830997"/>
          </a:xfrm>
          <a:prstGeom prst="rect">
            <a:avLst/>
          </a:prstGeom>
          <a:noFill/>
        </p:spPr>
        <p:txBody>
          <a:bodyPr wrap="square" rtlCol="0">
            <a:spAutoFit/>
          </a:bodyPr>
          <a:lstStyle/>
          <a:p>
            <a:pPr algn="ctr"/>
            <a:r>
              <a:rPr lang="en-US" sz="4800" cap="small" dirty="0">
                <a:latin typeface="Arial Narrow" pitchFamily="34" charset="0"/>
              </a:rPr>
              <a:t>In The Mirror?</a:t>
            </a:r>
          </a:p>
        </p:txBody>
      </p:sp>
      <p:sp>
        <p:nvSpPr>
          <p:cNvPr id="5" name="TextBox 4"/>
          <p:cNvSpPr txBox="1"/>
          <p:nvPr/>
        </p:nvSpPr>
        <p:spPr>
          <a:xfrm>
            <a:off x="381000" y="381000"/>
            <a:ext cx="3581400" cy="830997"/>
          </a:xfrm>
          <a:prstGeom prst="rect">
            <a:avLst/>
          </a:prstGeom>
          <a:noFill/>
        </p:spPr>
        <p:txBody>
          <a:bodyPr wrap="square" rtlCol="0">
            <a:spAutoFit/>
          </a:bodyPr>
          <a:lstStyle/>
          <a:p>
            <a:pPr algn="ctr"/>
            <a:r>
              <a:rPr lang="en-US" sz="4800" cap="small" dirty="0">
                <a:latin typeface="Arial Narrow" pitchFamily="34" charset="0"/>
              </a:rPr>
              <a:t>Do You See A </a:t>
            </a:r>
          </a:p>
        </p:txBody>
      </p:sp>
      <p:sp>
        <p:nvSpPr>
          <p:cNvPr id="6" name="TextBox 5"/>
          <p:cNvSpPr txBox="1"/>
          <p:nvPr/>
        </p:nvSpPr>
        <p:spPr>
          <a:xfrm>
            <a:off x="3962400" y="152400"/>
            <a:ext cx="4953000" cy="2215991"/>
          </a:xfrm>
          <a:prstGeom prst="rect">
            <a:avLst/>
          </a:prstGeom>
          <a:noFill/>
        </p:spPr>
        <p:txBody>
          <a:bodyPr wrap="square" rtlCol="0">
            <a:spAutoFit/>
          </a:bodyPr>
          <a:lstStyle/>
          <a:p>
            <a:r>
              <a:rPr lang="en-US" sz="13800" dirty="0">
                <a:solidFill>
                  <a:srgbClr val="C00000"/>
                </a:solidFill>
                <a:latin typeface="Loki Cola" pitchFamily="2" charset="0"/>
              </a:rPr>
              <a:t>Disciple</a:t>
            </a:r>
          </a:p>
        </p:txBody>
      </p:sp>
    </p:spTree>
    <p:extLst>
      <p:ext uri="{BB962C8B-B14F-4D97-AF65-F5344CB8AC3E}">
        <p14:creationId xmlns:p14="http://schemas.microsoft.com/office/powerpoint/2010/main" val="171773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70337" y="167060"/>
            <a:ext cx="3683981" cy="13891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cap="small" spc="300" dirty="0">
                <a:effectLst>
                  <a:glow rad="101600">
                    <a:schemeClr val="bg1">
                      <a:alpha val="60000"/>
                    </a:schemeClr>
                  </a:glow>
                </a:effectLst>
                <a:latin typeface="Eurostile" panose="020B0504020202050204" pitchFamily="34" charset="0"/>
              </a:rPr>
              <a:t>A</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Disciple</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LEARNS from GOD</a:t>
            </a:r>
          </a:p>
        </p:txBody>
      </p:sp>
      <p:sp>
        <p:nvSpPr>
          <p:cNvPr id="4" name="TextBox 3"/>
          <p:cNvSpPr txBox="1"/>
          <p:nvPr/>
        </p:nvSpPr>
        <p:spPr>
          <a:xfrm>
            <a:off x="1547448" y="3974117"/>
            <a:ext cx="7543800" cy="2554545"/>
          </a:xfrm>
          <a:prstGeom prst="rect">
            <a:avLst/>
          </a:prstGeom>
          <a:noFill/>
        </p:spPr>
        <p:txBody>
          <a:bodyPr wrap="square" rtlCol="0">
            <a:spAutoFit/>
          </a:bodyPr>
          <a:lstStyle/>
          <a:p>
            <a:pPr algn="ctr"/>
            <a:r>
              <a:rPr lang="en-US" sz="8000" cap="small" dirty="0"/>
              <a:t>Learn To </a:t>
            </a:r>
          </a:p>
          <a:p>
            <a:pPr algn="ctr"/>
            <a:r>
              <a:rPr lang="en-US" sz="8000" cap="small" dirty="0"/>
              <a:t>Pray Regularly</a:t>
            </a:r>
          </a:p>
        </p:txBody>
      </p:sp>
      <p:sp>
        <p:nvSpPr>
          <p:cNvPr id="6" name="TextBox 5"/>
          <p:cNvSpPr txBox="1"/>
          <p:nvPr/>
        </p:nvSpPr>
        <p:spPr>
          <a:xfrm>
            <a:off x="4199793" y="542192"/>
            <a:ext cx="1676400" cy="3770263"/>
          </a:xfrm>
          <a:prstGeom prst="rect">
            <a:avLst/>
          </a:prstGeom>
          <a:noFill/>
        </p:spPr>
        <p:txBody>
          <a:bodyPr wrap="square" rtlCol="0">
            <a:spAutoFit/>
          </a:bodyPr>
          <a:lstStyle/>
          <a:p>
            <a:r>
              <a:rPr lang="en-US" sz="23900" dirty="0">
                <a:ln>
                  <a:solidFill>
                    <a:srgbClr val="C00000"/>
                  </a:solidFill>
                </a:ln>
                <a:solidFill>
                  <a:schemeClr val="bg1"/>
                </a:solidFill>
                <a:latin typeface="Arial" pitchFamily="34" charset="0"/>
                <a:cs typeface="Arial" pitchFamily="34" charset="0"/>
              </a:rPr>
              <a:t>3</a:t>
            </a:r>
          </a:p>
        </p:txBody>
      </p:sp>
    </p:spTree>
    <p:extLst>
      <p:ext uri="{BB962C8B-B14F-4D97-AF65-F5344CB8AC3E}">
        <p14:creationId xmlns:p14="http://schemas.microsoft.com/office/powerpoint/2010/main" val="803906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290147" y="35172"/>
            <a:ext cx="8651631" cy="1567597"/>
          </a:xfrm>
        </p:spPr>
        <p:txBody>
          <a:bodyPr>
            <a:normAutofit/>
          </a:bodyPr>
          <a:lstStyle/>
          <a:p>
            <a:r>
              <a:rPr lang="en-US" sz="6600" b="1" cap="small" spc="600" dirty="0">
                <a:effectLst>
                  <a:glow rad="101600">
                    <a:schemeClr val="bg1">
                      <a:alpha val="60000"/>
                    </a:schemeClr>
                  </a:glow>
                </a:effectLst>
              </a:rPr>
              <a:t>Disciples Pray</a:t>
            </a:r>
          </a:p>
        </p:txBody>
      </p:sp>
      <p:sp>
        <p:nvSpPr>
          <p:cNvPr id="4" name="Content Placeholder 3"/>
          <p:cNvSpPr>
            <a:spLocks noGrp="1"/>
          </p:cNvSpPr>
          <p:nvPr>
            <p:ph idx="1"/>
          </p:nvPr>
        </p:nvSpPr>
        <p:spPr>
          <a:xfrm>
            <a:off x="395654" y="1371600"/>
            <a:ext cx="8748346" cy="4805363"/>
          </a:xfrm>
        </p:spPr>
        <p:txBody>
          <a:bodyPr>
            <a:normAutofit/>
          </a:bodyPr>
          <a:lstStyle/>
          <a:p>
            <a:r>
              <a:rPr lang="en-US" sz="3200" dirty="0"/>
              <a:t>“Now it came to pass, as He was praying in a certain place, when He ceased, </a:t>
            </a:r>
            <a:r>
              <a:rPr lang="en-US" sz="3200" i="1" dirty="0"/>
              <a:t>that</a:t>
            </a:r>
            <a:r>
              <a:rPr lang="en-US" sz="3200" dirty="0"/>
              <a:t> one of His disciples said to Him, “Lord, teach us to pray, as John also taught his disciples.” – Luke 11:1</a:t>
            </a:r>
          </a:p>
          <a:p>
            <a:r>
              <a:rPr lang="en-US" sz="3200" dirty="0"/>
              <a:t>“Again, a second time, He went away and prayed, saying, “O My Father, if this cup cannot pass away from Me unless I drink it, Your will be done.” 		– Matthew 26:42</a:t>
            </a:r>
          </a:p>
        </p:txBody>
      </p:sp>
    </p:spTree>
    <p:extLst>
      <p:ext uri="{BB962C8B-B14F-4D97-AF65-F5344CB8AC3E}">
        <p14:creationId xmlns:p14="http://schemas.microsoft.com/office/powerpoint/2010/main" val="126116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316523" y="79132"/>
            <a:ext cx="8651631" cy="1749670"/>
          </a:xfrm>
        </p:spPr>
        <p:txBody>
          <a:bodyPr>
            <a:normAutofit/>
          </a:bodyPr>
          <a:lstStyle/>
          <a:p>
            <a:r>
              <a:rPr lang="en-US" sz="8000" b="1" cap="small" spc="600" dirty="0">
                <a:effectLst>
                  <a:glow rad="101600">
                    <a:schemeClr val="bg1">
                      <a:alpha val="60000"/>
                    </a:schemeClr>
                  </a:glow>
                </a:effectLst>
              </a:rPr>
              <a:t>Learned Virtues</a:t>
            </a:r>
          </a:p>
        </p:txBody>
      </p:sp>
      <p:sp>
        <p:nvSpPr>
          <p:cNvPr id="4" name="Content Placeholder 3"/>
          <p:cNvSpPr>
            <a:spLocks noGrp="1"/>
          </p:cNvSpPr>
          <p:nvPr>
            <p:ph idx="1"/>
          </p:nvPr>
        </p:nvSpPr>
        <p:spPr>
          <a:xfrm>
            <a:off x="378069" y="1635375"/>
            <a:ext cx="8765931" cy="4374540"/>
          </a:xfrm>
        </p:spPr>
        <p:txBody>
          <a:bodyPr>
            <a:normAutofit/>
          </a:bodyPr>
          <a:lstStyle/>
          <a:p>
            <a:pPr lvl="0"/>
            <a:r>
              <a:rPr lang="en-US" sz="3600" cap="small" dirty="0"/>
              <a:t>Dependence </a:t>
            </a:r>
            <a:r>
              <a:rPr lang="en-US" sz="3600" dirty="0"/>
              <a:t>on God (James 4:15)</a:t>
            </a:r>
          </a:p>
          <a:p>
            <a:pPr lvl="0"/>
            <a:r>
              <a:rPr lang="en-US" sz="3600" cap="small" dirty="0"/>
              <a:t>Humility</a:t>
            </a:r>
            <a:r>
              <a:rPr lang="en-US" sz="3600" dirty="0"/>
              <a:t> before God (James 1:5; 1 John 1:9)</a:t>
            </a:r>
          </a:p>
          <a:p>
            <a:pPr lvl="0"/>
            <a:r>
              <a:rPr lang="en-US" sz="3600" cap="small" dirty="0"/>
              <a:t>Gratitude</a:t>
            </a:r>
            <a:r>
              <a:rPr lang="en-US" sz="3600" dirty="0"/>
              <a:t> toward God 					(1 Thessalonians 5:17-18)</a:t>
            </a:r>
          </a:p>
          <a:p>
            <a:r>
              <a:rPr lang="en-US" sz="3600" cap="small" dirty="0"/>
              <a:t>Contentment</a:t>
            </a:r>
            <a:r>
              <a:rPr lang="en-US" sz="3600" dirty="0"/>
              <a:t> with God 					(2 Corinthians 12:7-10)</a:t>
            </a:r>
            <a:endParaRPr lang="en-US" sz="4800" dirty="0"/>
          </a:p>
        </p:txBody>
      </p:sp>
    </p:spTree>
    <p:extLst>
      <p:ext uri="{BB962C8B-B14F-4D97-AF65-F5344CB8AC3E}">
        <p14:creationId xmlns:p14="http://schemas.microsoft.com/office/powerpoint/2010/main" val="10047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316523" y="123092"/>
            <a:ext cx="8651631" cy="1749670"/>
          </a:xfrm>
        </p:spPr>
        <p:txBody>
          <a:bodyPr>
            <a:normAutofit/>
          </a:bodyPr>
          <a:lstStyle/>
          <a:p>
            <a:r>
              <a:rPr lang="en-US" sz="8000" b="1" cap="small" spc="600" dirty="0">
                <a:effectLst>
                  <a:glow rad="101600">
                    <a:schemeClr val="bg1">
                      <a:alpha val="60000"/>
                    </a:schemeClr>
                  </a:glow>
                </a:effectLst>
              </a:rPr>
              <a:t>Get Started:</a:t>
            </a:r>
          </a:p>
        </p:txBody>
      </p:sp>
      <p:sp>
        <p:nvSpPr>
          <p:cNvPr id="4" name="Content Placeholder 3"/>
          <p:cNvSpPr>
            <a:spLocks noGrp="1"/>
          </p:cNvSpPr>
          <p:nvPr>
            <p:ph idx="1"/>
          </p:nvPr>
        </p:nvSpPr>
        <p:spPr>
          <a:xfrm>
            <a:off x="404446" y="1802423"/>
            <a:ext cx="8739554" cy="4374540"/>
          </a:xfrm>
        </p:spPr>
        <p:txBody>
          <a:bodyPr>
            <a:normAutofit/>
          </a:bodyPr>
          <a:lstStyle/>
          <a:p>
            <a:pPr marL="0" lvl="0" indent="0" algn="ctr">
              <a:buNone/>
            </a:pPr>
            <a:r>
              <a:rPr lang="en-US" sz="6600" i="1" dirty="0"/>
              <a:t>Set a Time and Place for daily Prayer</a:t>
            </a:r>
            <a:endParaRPr lang="en-US" sz="6000" i="1" dirty="0"/>
          </a:p>
        </p:txBody>
      </p:sp>
    </p:spTree>
    <p:extLst>
      <p:ext uri="{BB962C8B-B14F-4D97-AF65-F5344CB8AC3E}">
        <p14:creationId xmlns:p14="http://schemas.microsoft.com/office/powerpoint/2010/main" val="146749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70337" y="167060"/>
            <a:ext cx="3683981" cy="13891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cap="small" spc="300" dirty="0">
                <a:effectLst>
                  <a:glow rad="101600">
                    <a:schemeClr val="bg1">
                      <a:alpha val="60000"/>
                    </a:schemeClr>
                  </a:glow>
                </a:effectLst>
                <a:latin typeface="Eurostile" panose="020B0504020202050204" pitchFamily="34" charset="0"/>
              </a:rPr>
              <a:t>A</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Disciple</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LEARNS from GOD</a:t>
            </a:r>
          </a:p>
        </p:txBody>
      </p:sp>
      <p:sp>
        <p:nvSpPr>
          <p:cNvPr id="4" name="TextBox 3"/>
          <p:cNvSpPr txBox="1"/>
          <p:nvPr/>
        </p:nvSpPr>
        <p:spPr>
          <a:xfrm>
            <a:off x="1811214" y="3903781"/>
            <a:ext cx="7332785" cy="2862322"/>
          </a:xfrm>
          <a:prstGeom prst="rect">
            <a:avLst/>
          </a:prstGeom>
          <a:noFill/>
        </p:spPr>
        <p:txBody>
          <a:bodyPr wrap="square" rtlCol="0">
            <a:spAutoFit/>
          </a:bodyPr>
          <a:lstStyle/>
          <a:p>
            <a:pPr algn="ctr"/>
            <a:r>
              <a:rPr lang="en-US" sz="6000" cap="small" dirty="0"/>
              <a:t>Learn Through </a:t>
            </a:r>
          </a:p>
          <a:p>
            <a:pPr algn="ctr"/>
            <a:r>
              <a:rPr lang="en-US" sz="6000" cap="small" dirty="0"/>
              <a:t>Church Membership &amp; Ministry</a:t>
            </a:r>
          </a:p>
        </p:txBody>
      </p:sp>
      <p:sp>
        <p:nvSpPr>
          <p:cNvPr id="6" name="TextBox 5"/>
          <p:cNvSpPr txBox="1"/>
          <p:nvPr/>
        </p:nvSpPr>
        <p:spPr>
          <a:xfrm>
            <a:off x="4402015" y="542192"/>
            <a:ext cx="1676400" cy="3770263"/>
          </a:xfrm>
          <a:prstGeom prst="rect">
            <a:avLst/>
          </a:prstGeom>
          <a:noFill/>
        </p:spPr>
        <p:txBody>
          <a:bodyPr wrap="square" rtlCol="0">
            <a:spAutoFit/>
          </a:bodyPr>
          <a:lstStyle/>
          <a:p>
            <a:r>
              <a:rPr lang="en-US" sz="23900" dirty="0">
                <a:ln>
                  <a:solidFill>
                    <a:srgbClr val="C00000"/>
                  </a:solidFill>
                </a:ln>
                <a:solidFill>
                  <a:schemeClr val="bg1"/>
                </a:solidFill>
                <a:latin typeface="Arial" pitchFamily="34" charset="0"/>
                <a:cs typeface="Arial" pitchFamily="34" charset="0"/>
              </a:rPr>
              <a:t>4</a:t>
            </a:r>
          </a:p>
        </p:txBody>
      </p:sp>
    </p:spTree>
    <p:extLst>
      <p:ext uri="{BB962C8B-B14F-4D97-AF65-F5344CB8AC3E}">
        <p14:creationId xmlns:p14="http://schemas.microsoft.com/office/powerpoint/2010/main" val="90779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96715" y="35172"/>
            <a:ext cx="9047284" cy="1567597"/>
          </a:xfrm>
        </p:spPr>
        <p:txBody>
          <a:bodyPr>
            <a:normAutofit/>
          </a:bodyPr>
          <a:lstStyle/>
          <a:p>
            <a:r>
              <a:rPr lang="en-US" sz="6600" b="1" cap="small" spc="600" dirty="0">
                <a:effectLst>
                  <a:glow rad="101600">
                    <a:schemeClr val="bg1">
                      <a:alpha val="60000"/>
                    </a:schemeClr>
                  </a:glow>
                </a:effectLst>
              </a:rPr>
              <a:t>Membership &amp; Ministry</a:t>
            </a:r>
          </a:p>
        </p:txBody>
      </p:sp>
      <p:sp>
        <p:nvSpPr>
          <p:cNvPr id="4" name="Content Placeholder 3"/>
          <p:cNvSpPr>
            <a:spLocks noGrp="1"/>
          </p:cNvSpPr>
          <p:nvPr>
            <p:ph idx="1"/>
          </p:nvPr>
        </p:nvSpPr>
        <p:spPr>
          <a:xfrm>
            <a:off x="351694" y="1433144"/>
            <a:ext cx="8748346" cy="4805363"/>
          </a:xfrm>
        </p:spPr>
        <p:txBody>
          <a:bodyPr>
            <a:normAutofit/>
          </a:bodyPr>
          <a:lstStyle/>
          <a:p>
            <a:r>
              <a:rPr lang="en-US" sz="3200" dirty="0"/>
              <a:t>“And He Himself gave some </a:t>
            </a:r>
            <a:r>
              <a:rPr lang="en-US" sz="3200" i="1" dirty="0"/>
              <a:t>to be</a:t>
            </a:r>
            <a:r>
              <a:rPr lang="en-US" sz="3200" dirty="0"/>
              <a:t> apostles, some prophets, some evangelists, and some pastors and teachers, for the equipping of the saints for the work of ministry, for the edifying of the body of Christ, till we all come to the unity of the faith and of the knowledge of the Son of God, to a perfect man, to the measure of the stature of the fullness of Christ” – Ephesians 4:11-13</a:t>
            </a:r>
          </a:p>
        </p:txBody>
      </p:sp>
    </p:spTree>
    <p:extLst>
      <p:ext uri="{BB962C8B-B14F-4D97-AF65-F5344CB8AC3E}">
        <p14:creationId xmlns:p14="http://schemas.microsoft.com/office/powerpoint/2010/main" val="2341914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79131" y="79132"/>
            <a:ext cx="8889023" cy="1547445"/>
          </a:xfrm>
        </p:spPr>
        <p:txBody>
          <a:bodyPr>
            <a:noAutofit/>
          </a:bodyPr>
          <a:lstStyle/>
          <a:p>
            <a:r>
              <a:rPr lang="en-US" sz="6000" b="1" cap="small" spc="600" dirty="0">
                <a:effectLst>
                  <a:glow rad="101600">
                    <a:schemeClr val="bg1">
                      <a:alpha val="60000"/>
                    </a:schemeClr>
                  </a:glow>
                </a:effectLst>
              </a:rPr>
              <a:t>We Grow Together &amp; Together We Grow</a:t>
            </a:r>
          </a:p>
        </p:txBody>
      </p:sp>
      <p:sp>
        <p:nvSpPr>
          <p:cNvPr id="4" name="Content Placeholder 3"/>
          <p:cNvSpPr>
            <a:spLocks noGrp="1"/>
          </p:cNvSpPr>
          <p:nvPr>
            <p:ph idx="1"/>
          </p:nvPr>
        </p:nvSpPr>
        <p:spPr>
          <a:xfrm>
            <a:off x="140677" y="1802433"/>
            <a:ext cx="9003323" cy="3934930"/>
          </a:xfrm>
        </p:spPr>
        <p:txBody>
          <a:bodyPr>
            <a:normAutofit/>
          </a:bodyPr>
          <a:lstStyle/>
          <a:p>
            <a:pPr lvl="0"/>
            <a:r>
              <a:rPr lang="en-US" sz="3200" dirty="0"/>
              <a:t>Learn through Worship (Colossians 3:17) </a:t>
            </a:r>
          </a:p>
          <a:p>
            <a:pPr lvl="0"/>
            <a:r>
              <a:rPr lang="en-US" sz="3200" dirty="0"/>
              <a:t>Learn from Pastors, Evangelists, &amp; Teachers 	(Ephesians 4:11-13)</a:t>
            </a:r>
          </a:p>
          <a:p>
            <a:pPr lvl="0"/>
            <a:r>
              <a:rPr lang="en-US" sz="3200" dirty="0"/>
              <a:t>Good, godly Examples 					(Hebrews 13:7; Titus 2:3-5; 1 Peter 5:3)</a:t>
            </a:r>
          </a:p>
          <a:p>
            <a:pPr lvl="0"/>
            <a:r>
              <a:rPr lang="en-US" sz="3200" dirty="0"/>
              <a:t>Support via Association with Disciples 			(1 Thessalonians 4:9-12; 2 Peter 1:1)</a:t>
            </a:r>
            <a:endParaRPr lang="en-US" sz="5400" dirty="0"/>
          </a:p>
        </p:txBody>
      </p:sp>
    </p:spTree>
    <p:extLst>
      <p:ext uri="{BB962C8B-B14F-4D97-AF65-F5344CB8AC3E}">
        <p14:creationId xmlns:p14="http://schemas.microsoft.com/office/powerpoint/2010/main" val="289624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316523" y="123092"/>
            <a:ext cx="8651631" cy="1749670"/>
          </a:xfrm>
        </p:spPr>
        <p:txBody>
          <a:bodyPr>
            <a:normAutofit/>
          </a:bodyPr>
          <a:lstStyle/>
          <a:p>
            <a:r>
              <a:rPr lang="en-US" sz="8000" b="1" cap="small" spc="600" dirty="0">
                <a:effectLst>
                  <a:glow rad="101600">
                    <a:schemeClr val="bg1">
                      <a:alpha val="60000"/>
                    </a:schemeClr>
                  </a:glow>
                </a:effectLst>
              </a:rPr>
              <a:t>Get Started:</a:t>
            </a:r>
          </a:p>
        </p:txBody>
      </p:sp>
      <p:sp>
        <p:nvSpPr>
          <p:cNvPr id="4" name="Content Placeholder 3"/>
          <p:cNvSpPr>
            <a:spLocks noGrp="1"/>
          </p:cNvSpPr>
          <p:nvPr>
            <p:ph idx="1"/>
          </p:nvPr>
        </p:nvSpPr>
        <p:spPr>
          <a:xfrm>
            <a:off x="404446" y="1802423"/>
            <a:ext cx="8739554" cy="4374540"/>
          </a:xfrm>
        </p:spPr>
        <p:txBody>
          <a:bodyPr>
            <a:normAutofit/>
          </a:bodyPr>
          <a:lstStyle/>
          <a:p>
            <a:pPr marL="0" lvl="0" indent="0" algn="ctr">
              <a:buNone/>
            </a:pPr>
            <a:r>
              <a:rPr lang="en-US" sz="6600" i="1" dirty="0"/>
              <a:t>Learn about membership at Bartlett Congregation Today</a:t>
            </a:r>
            <a:endParaRPr lang="en-US" sz="6000" i="1" dirty="0"/>
          </a:p>
        </p:txBody>
      </p:sp>
    </p:spTree>
    <p:extLst>
      <p:ext uri="{BB962C8B-B14F-4D97-AF65-F5344CB8AC3E}">
        <p14:creationId xmlns:p14="http://schemas.microsoft.com/office/powerpoint/2010/main" val="189955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8403" y="3217985"/>
            <a:ext cx="7772400" cy="3228606"/>
          </a:xfrm>
        </p:spPr>
        <p:txBody>
          <a:bodyPr>
            <a:normAutofit/>
          </a:bodyPr>
          <a:lstStyle/>
          <a:p>
            <a:pPr algn="l"/>
            <a:r>
              <a:rPr lang="en-US" cap="small" spc="600" dirty="0">
                <a:effectLst>
                  <a:glow rad="101600">
                    <a:schemeClr val="bg1">
                      <a:alpha val="60000"/>
                    </a:schemeClr>
                  </a:glow>
                </a:effectLst>
                <a:latin typeface="Eurostile" panose="020B0504020202050204" pitchFamily="34" charset="0"/>
              </a:rPr>
              <a:t>A</a:t>
            </a:r>
            <a:br>
              <a:rPr lang="en-US" cap="small" spc="600" dirty="0">
                <a:effectLst>
                  <a:glow rad="101600">
                    <a:schemeClr val="bg1">
                      <a:alpha val="60000"/>
                    </a:schemeClr>
                  </a:glow>
                </a:effectLst>
                <a:latin typeface="Eurostile" panose="020B0504020202050204" pitchFamily="34" charset="0"/>
              </a:rPr>
            </a:br>
            <a:r>
              <a:rPr lang="en-US" cap="small" spc="600" dirty="0">
                <a:effectLst>
                  <a:glow rad="101600">
                    <a:schemeClr val="bg1">
                      <a:alpha val="60000"/>
                    </a:schemeClr>
                  </a:glow>
                </a:effectLst>
                <a:latin typeface="Eurostile" panose="020B0504020202050204" pitchFamily="34" charset="0"/>
              </a:rPr>
              <a:t>Disciple</a:t>
            </a:r>
            <a:br>
              <a:rPr lang="en-US" cap="small" spc="600" dirty="0">
                <a:effectLst>
                  <a:glow rad="101600">
                    <a:schemeClr val="bg1">
                      <a:alpha val="60000"/>
                    </a:schemeClr>
                  </a:glow>
                </a:effectLst>
                <a:latin typeface="Eurostile" panose="020B0504020202050204" pitchFamily="34" charset="0"/>
              </a:rPr>
            </a:br>
            <a:r>
              <a:rPr lang="en-US" cap="small" spc="600" dirty="0">
                <a:effectLst>
                  <a:glow rad="101600">
                    <a:schemeClr val="bg1">
                      <a:alpha val="60000"/>
                    </a:schemeClr>
                  </a:glow>
                </a:effectLst>
                <a:latin typeface="Eurostile" panose="020B0504020202050204" pitchFamily="34" charset="0"/>
              </a:rPr>
              <a:t>LEARNS from GOD</a:t>
            </a:r>
          </a:p>
        </p:txBody>
      </p:sp>
      <p:sp>
        <p:nvSpPr>
          <p:cNvPr id="3" name="Subtitle 2"/>
          <p:cNvSpPr>
            <a:spLocks noGrp="1"/>
          </p:cNvSpPr>
          <p:nvPr>
            <p:ph type="subTitle" idx="1"/>
          </p:nvPr>
        </p:nvSpPr>
        <p:spPr>
          <a:xfrm>
            <a:off x="1143000" y="6389198"/>
            <a:ext cx="6858000" cy="460008"/>
          </a:xfrm>
        </p:spPr>
        <p:txBody>
          <a:bodyPr/>
          <a:lstStyle/>
          <a:p>
            <a:r>
              <a:rPr lang="en-US" dirty="0"/>
              <a:t>Matthew 10:24-25</a:t>
            </a:r>
          </a:p>
        </p:txBody>
      </p:sp>
    </p:spTree>
    <p:extLst>
      <p:ext uri="{BB962C8B-B14F-4D97-AF65-F5344CB8AC3E}">
        <p14:creationId xmlns:p14="http://schemas.microsoft.com/office/powerpoint/2010/main" val="131359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091" t="12549" r="12420" b="11961"/>
          <a:stretch/>
        </p:blipFill>
        <p:spPr>
          <a:xfrm>
            <a:off x="1327638" y="203948"/>
            <a:ext cx="6416660" cy="6416659"/>
          </a:xfrm>
          <a:prstGeom prst="rect">
            <a:avLst/>
          </a:prstGeom>
        </p:spPr>
      </p:pic>
    </p:spTree>
    <p:extLst>
      <p:ext uri="{BB962C8B-B14F-4D97-AF65-F5344CB8AC3E}">
        <p14:creationId xmlns:p14="http://schemas.microsoft.com/office/powerpoint/2010/main" val="187347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8403" y="3217985"/>
            <a:ext cx="7772400" cy="3228606"/>
          </a:xfrm>
        </p:spPr>
        <p:txBody>
          <a:bodyPr>
            <a:normAutofit/>
          </a:bodyPr>
          <a:lstStyle/>
          <a:p>
            <a:pPr algn="l"/>
            <a:r>
              <a:rPr lang="en-US" cap="small" spc="600" dirty="0">
                <a:effectLst>
                  <a:glow rad="101600">
                    <a:schemeClr val="bg1">
                      <a:alpha val="60000"/>
                    </a:schemeClr>
                  </a:glow>
                </a:effectLst>
                <a:latin typeface="Eurostile" panose="020B0504020202050204" pitchFamily="34" charset="0"/>
              </a:rPr>
              <a:t>A</a:t>
            </a:r>
            <a:br>
              <a:rPr lang="en-US" cap="small" spc="600" dirty="0">
                <a:effectLst>
                  <a:glow rad="101600">
                    <a:schemeClr val="bg1">
                      <a:alpha val="60000"/>
                    </a:schemeClr>
                  </a:glow>
                </a:effectLst>
                <a:latin typeface="Eurostile" panose="020B0504020202050204" pitchFamily="34" charset="0"/>
              </a:rPr>
            </a:br>
            <a:r>
              <a:rPr lang="en-US" cap="small" spc="600" dirty="0">
                <a:effectLst>
                  <a:glow rad="101600">
                    <a:schemeClr val="bg1">
                      <a:alpha val="60000"/>
                    </a:schemeClr>
                  </a:glow>
                </a:effectLst>
                <a:latin typeface="Eurostile" panose="020B0504020202050204" pitchFamily="34" charset="0"/>
              </a:rPr>
              <a:t>Disciple</a:t>
            </a:r>
            <a:br>
              <a:rPr lang="en-US" cap="small" spc="600" dirty="0">
                <a:effectLst>
                  <a:glow rad="101600">
                    <a:schemeClr val="bg1">
                      <a:alpha val="60000"/>
                    </a:schemeClr>
                  </a:glow>
                </a:effectLst>
                <a:latin typeface="Eurostile" panose="020B0504020202050204" pitchFamily="34" charset="0"/>
              </a:rPr>
            </a:br>
            <a:r>
              <a:rPr lang="en-US" cap="small" spc="600" dirty="0">
                <a:effectLst>
                  <a:glow rad="101600">
                    <a:schemeClr val="bg1">
                      <a:alpha val="60000"/>
                    </a:schemeClr>
                  </a:glow>
                </a:effectLst>
                <a:latin typeface="Eurostile" panose="020B0504020202050204" pitchFamily="34" charset="0"/>
              </a:rPr>
              <a:t>LEARNS from GOD</a:t>
            </a:r>
          </a:p>
        </p:txBody>
      </p:sp>
      <p:sp>
        <p:nvSpPr>
          <p:cNvPr id="3" name="Subtitle 2"/>
          <p:cNvSpPr>
            <a:spLocks noGrp="1"/>
          </p:cNvSpPr>
          <p:nvPr>
            <p:ph type="subTitle" idx="1"/>
          </p:nvPr>
        </p:nvSpPr>
        <p:spPr>
          <a:xfrm>
            <a:off x="1143000" y="6389198"/>
            <a:ext cx="6858000" cy="460008"/>
          </a:xfrm>
        </p:spPr>
        <p:txBody>
          <a:bodyPr/>
          <a:lstStyle/>
          <a:p>
            <a:r>
              <a:rPr lang="en-US" dirty="0"/>
              <a:t>Matthew 10:24-25</a:t>
            </a:r>
          </a:p>
        </p:txBody>
      </p:sp>
    </p:spTree>
    <p:extLst>
      <p:ext uri="{BB962C8B-B14F-4D97-AF65-F5344CB8AC3E}">
        <p14:creationId xmlns:p14="http://schemas.microsoft.com/office/powerpoint/2010/main" val="252050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70337" y="167060"/>
            <a:ext cx="3683981" cy="13891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cap="small" spc="300" dirty="0">
                <a:effectLst>
                  <a:glow rad="101600">
                    <a:schemeClr val="bg1">
                      <a:alpha val="60000"/>
                    </a:schemeClr>
                  </a:glow>
                </a:effectLst>
                <a:latin typeface="Eurostile" panose="020B0504020202050204" pitchFamily="34" charset="0"/>
              </a:rPr>
              <a:t>A</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Disciple</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LEARNS from GOD</a:t>
            </a:r>
          </a:p>
        </p:txBody>
      </p:sp>
      <p:sp>
        <p:nvSpPr>
          <p:cNvPr id="4" name="TextBox 3"/>
          <p:cNvSpPr txBox="1"/>
          <p:nvPr/>
        </p:nvSpPr>
        <p:spPr>
          <a:xfrm>
            <a:off x="1547448" y="3974117"/>
            <a:ext cx="7543800" cy="2554545"/>
          </a:xfrm>
          <a:prstGeom prst="rect">
            <a:avLst/>
          </a:prstGeom>
          <a:noFill/>
        </p:spPr>
        <p:txBody>
          <a:bodyPr wrap="square" rtlCol="0">
            <a:spAutoFit/>
          </a:bodyPr>
          <a:lstStyle/>
          <a:p>
            <a:pPr algn="ctr"/>
            <a:r>
              <a:rPr lang="en-US" sz="8000" cap="small" dirty="0"/>
              <a:t>Learn To </a:t>
            </a:r>
          </a:p>
          <a:p>
            <a:pPr algn="ctr"/>
            <a:r>
              <a:rPr lang="en-US" sz="8000" cap="small" dirty="0"/>
              <a:t>Learn from Christ</a:t>
            </a:r>
          </a:p>
        </p:txBody>
      </p:sp>
      <p:sp>
        <p:nvSpPr>
          <p:cNvPr id="6" name="TextBox 5"/>
          <p:cNvSpPr txBox="1"/>
          <p:nvPr/>
        </p:nvSpPr>
        <p:spPr>
          <a:xfrm>
            <a:off x="4199793" y="542192"/>
            <a:ext cx="1676400" cy="3770263"/>
          </a:xfrm>
          <a:prstGeom prst="rect">
            <a:avLst/>
          </a:prstGeom>
          <a:noFill/>
        </p:spPr>
        <p:txBody>
          <a:bodyPr wrap="square" rtlCol="0">
            <a:spAutoFit/>
          </a:bodyPr>
          <a:lstStyle/>
          <a:p>
            <a:r>
              <a:rPr lang="en-US" sz="23900" dirty="0">
                <a:ln>
                  <a:solidFill>
                    <a:srgbClr val="C00000"/>
                  </a:solidFill>
                </a:ln>
                <a:solidFill>
                  <a:schemeClr val="bg1"/>
                </a:solidFill>
                <a:latin typeface="Arial" pitchFamily="34" charset="0"/>
                <a:cs typeface="Arial" pitchFamily="34" charset="0"/>
              </a:rPr>
              <a:t>1</a:t>
            </a:r>
          </a:p>
        </p:txBody>
      </p:sp>
    </p:spTree>
    <p:extLst>
      <p:ext uri="{BB962C8B-B14F-4D97-AF65-F5344CB8AC3E}">
        <p14:creationId xmlns:p14="http://schemas.microsoft.com/office/powerpoint/2010/main" val="372709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3"/>
          <p:cNvSpPr txBox="1">
            <a:spLocks/>
          </p:cNvSpPr>
          <p:nvPr/>
        </p:nvSpPr>
        <p:spPr>
          <a:xfrm>
            <a:off x="571500" y="1040424"/>
            <a:ext cx="8496300" cy="5105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Then Thomas, who is called the Twin, said to his fellow disciples, "Let us also go, that we may die with Him.“ (John 11:16)</a:t>
            </a:r>
          </a:p>
          <a:p>
            <a:endParaRPr lang="en-US" dirty="0"/>
          </a:p>
          <a:p>
            <a:r>
              <a:rPr lang="en-US" dirty="0"/>
              <a:t>"Go therefore and </a:t>
            </a:r>
            <a:r>
              <a:rPr lang="en-US" dirty="0">
                <a:solidFill>
                  <a:srgbClr val="C00000"/>
                </a:solidFill>
              </a:rPr>
              <a:t>make disciples </a:t>
            </a:r>
            <a:r>
              <a:rPr lang="en-US" dirty="0"/>
              <a:t>of all the nations, </a:t>
            </a:r>
            <a:r>
              <a:rPr lang="en-US" dirty="0">
                <a:solidFill>
                  <a:srgbClr val="C00000"/>
                </a:solidFill>
              </a:rPr>
              <a:t>baptizing</a:t>
            </a:r>
            <a:r>
              <a:rPr lang="en-US" dirty="0"/>
              <a:t> them in the name of the Father and of the Son and of the Holy Spirit, </a:t>
            </a:r>
            <a:r>
              <a:rPr lang="en-US" dirty="0">
                <a:solidFill>
                  <a:srgbClr val="C00000"/>
                </a:solidFill>
              </a:rPr>
              <a:t>teaching</a:t>
            </a:r>
            <a:r>
              <a:rPr lang="en-US" dirty="0"/>
              <a:t> them to observe all things that I have commanded you; and lo, I am with you always, </a:t>
            </a:r>
            <a:r>
              <a:rPr lang="en-US" i="1" dirty="0"/>
              <a:t>even </a:t>
            </a:r>
            <a:r>
              <a:rPr lang="en-US" dirty="0"/>
              <a:t>to the end of the age." Amen. (Matthew 28:19-20)</a:t>
            </a:r>
          </a:p>
        </p:txBody>
      </p:sp>
      <p:sp>
        <p:nvSpPr>
          <p:cNvPr id="4" name="Title 2"/>
          <p:cNvSpPr txBox="1">
            <a:spLocks/>
          </p:cNvSpPr>
          <p:nvPr/>
        </p:nvSpPr>
        <p:spPr>
          <a:xfrm>
            <a:off x="290146" y="114307"/>
            <a:ext cx="8853854"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cap="small" dirty="0">
                <a:latin typeface="Arial Narrow" pitchFamily="34" charset="0"/>
              </a:rPr>
              <a:t>DISCIPLE: Follow &amp; Learn</a:t>
            </a:r>
          </a:p>
        </p:txBody>
      </p:sp>
    </p:spTree>
    <p:extLst>
      <p:ext uri="{BB962C8B-B14F-4D97-AF65-F5344CB8AC3E}">
        <p14:creationId xmlns:p14="http://schemas.microsoft.com/office/powerpoint/2010/main" val="247635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70337" y="167060"/>
            <a:ext cx="3683981" cy="13891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cap="small" spc="300" dirty="0">
                <a:effectLst>
                  <a:glow rad="101600">
                    <a:schemeClr val="bg1">
                      <a:alpha val="60000"/>
                    </a:schemeClr>
                  </a:glow>
                </a:effectLst>
                <a:latin typeface="Eurostile" panose="020B0504020202050204" pitchFamily="34" charset="0"/>
              </a:rPr>
              <a:t>A</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Disciple</a:t>
            </a:r>
            <a:br>
              <a:rPr lang="en-US" sz="2800" cap="small" spc="300" dirty="0">
                <a:effectLst>
                  <a:glow rad="101600">
                    <a:schemeClr val="bg1">
                      <a:alpha val="60000"/>
                    </a:schemeClr>
                  </a:glow>
                </a:effectLst>
                <a:latin typeface="Eurostile" panose="020B0504020202050204" pitchFamily="34" charset="0"/>
              </a:rPr>
            </a:br>
            <a:r>
              <a:rPr lang="en-US" sz="2800" cap="small" spc="300" dirty="0">
                <a:effectLst>
                  <a:glow rad="101600">
                    <a:schemeClr val="bg1">
                      <a:alpha val="60000"/>
                    </a:schemeClr>
                  </a:glow>
                </a:effectLst>
                <a:latin typeface="Eurostile" panose="020B0504020202050204" pitchFamily="34" charset="0"/>
              </a:rPr>
              <a:t>LEARNS from GOD</a:t>
            </a:r>
          </a:p>
        </p:txBody>
      </p:sp>
      <p:sp>
        <p:nvSpPr>
          <p:cNvPr id="4" name="TextBox 3"/>
          <p:cNvSpPr txBox="1"/>
          <p:nvPr/>
        </p:nvSpPr>
        <p:spPr>
          <a:xfrm>
            <a:off x="1547448" y="3974117"/>
            <a:ext cx="7543800" cy="2554545"/>
          </a:xfrm>
          <a:prstGeom prst="rect">
            <a:avLst/>
          </a:prstGeom>
          <a:noFill/>
        </p:spPr>
        <p:txBody>
          <a:bodyPr wrap="square" rtlCol="0">
            <a:spAutoFit/>
          </a:bodyPr>
          <a:lstStyle/>
          <a:p>
            <a:pPr algn="ctr"/>
            <a:r>
              <a:rPr lang="en-US" sz="8000" cap="small" dirty="0"/>
              <a:t>Learn To </a:t>
            </a:r>
          </a:p>
          <a:p>
            <a:pPr algn="ctr"/>
            <a:r>
              <a:rPr lang="en-US" sz="8000" cap="small" dirty="0"/>
              <a:t>Study Scripture</a:t>
            </a:r>
          </a:p>
        </p:txBody>
      </p:sp>
      <p:sp>
        <p:nvSpPr>
          <p:cNvPr id="6" name="TextBox 5"/>
          <p:cNvSpPr txBox="1"/>
          <p:nvPr/>
        </p:nvSpPr>
        <p:spPr>
          <a:xfrm>
            <a:off x="4199793" y="542192"/>
            <a:ext cx="1676400" cy="3770263"/>
          </a:xfrm>
          <a:prstGeom prst="rect">
            <a:avLst/>
          </a:prstGeom>
          <a:noFill/>
        </p:spPr>
        <p:txBody>
          <a:bodyPr wrap="square" rtlCol="0">
            <a:spAutoFit/>
          </a:bodyPr>
          <a:lstStyle/>
          <a:p>
            <a:r>
              <a:rPr lang="en-US" sz="23900" dirty="0">
                <a:ln>
                  <a:solidFill>
                    <a:srgbClr val="C00000"/>
                  </a:solidFill>
                </a:ln>
                <a:solidFill>
                  <a:schemeClr val="bg1"/>
                </a:solidFill>
                <a:latin typeface="Arial" pitchFamily="34" charset="0"/>
                <a:cs typeface="Arial" pitchFamily="34" charset="0"/>
              </a:rPr>
              <a:t>2</a:t>
            </a:r>
          </a:p>
        </p:txBody>
      </p:sp>
    </p:spTree>
    <p:extLst>
      <p:ext uri="{BB962C8B-B14F-4D97-AF65-F5344CB8AC3E}">
        <p14:creationId xmlns:p14="http://schemas.microsoft.com/office/powerpoint/2010/main" val="214020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316523" y="123092"/>
            <a:ext cx="8651631" cy="1567597"/>
          </a:xfrm>
        </p:spPr>
        <p:txBody>
          <a:bodyPr>
            <a:normAutofit/>
          </a:bodyPr>
          <a:lstStyle/>
          <a:p>
            <a:r>
              <a:rPr lang="en-US" sz="6600" b="1" cap="small" spc="600" dirty="0">
                <a:effectLst>
                  <a:glow rad="101600">
                    <a:schemeClr val="bg1">
                      <a:alpha val="60000"/>
                    </a:schemeClr>
                  </a:glow>
                </a:effectLst>
              </a:rPr>
              <a:t>Study Scripture</a:t>
            </a:r>
          </a:p>
        </p:txBody>
      </p:sp>
      <p:sp>
        <p:nvSpPr>
          <p:cNvPr id="4" name="Content Placeholder 3"/>
          <p:cNvSpPr>
            <a:spLocks noGrp="1"/>
          </p:cNvSpPr>
          <p:nvPr>
            <p:ph idx="1"/>
          </p:nvPr>
        </p:nvSpPr>
        <p:spPr>
          <a:xfrm>
            <a:off x="395654" y="1521069"/>
            <a:ext cx="8748346" cy="4655894"/>
          </a:xfrm>
        </p:spPr>
        <p:txBody>
          <a:bodyPr/>
          <a:lstStyle/>
          <a:p>
            <a:r>
              <a:rPr lang="en-US" dirty="0"/>
              <a:t>“Be diligent to present yourself approved to God, a worker who does not need to be ashamed, rightly dividing the word of truth.”  - 2 Timothy 2:15</a:t>
            </a:r>
          </a:p>
          <a:p>
            <a:pPr marL="0" indent="0">
              <a:buNone/>
            </a:pPr>
            <a:endParaRPr lang="en-US" dirty="0"/>
          </a:p>
          <a:p>
            <a:r>
              <a:rPr lang="en-US" dirty="0"/>
              <a:t>“how that by revelation He made known to me the mystery (as I have briefly written already, by which, when you read, you may understand my knowledge in the mystery of Christ)” – Ephesians 3:3-4</a:t>
            </a:r>
          </a:p>
        </p:txBody>
      </p:sp>
    </p:spTree>
    <p:extLst>
      <p:ext uri="{BB962C8B-B14F-4D97-AF65-F5344CB8AC3E}">
        <p14:creationId xmlns:p14="http://schemas.microsoft.com/office/powerpoint/2010/main" val="245126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316523" y="123092"/>
            <a:ext cx="8651631" cy="1749670"/>
          </a:xfrm>
        </p:spPr>
        <p:txBody>
          <a:bodyPr>
            <a:normAutofit/>
          </a:bodyPr>
          <a:lstStyle/>
          <a:p>
            <a:r>
              <a:rPr lang="en-US" sz="8000" b="1" cap="small" spc="600" dirty="0">
                <a:effectLst>
                  <a:glow rad="101600">
                    <a:schemeClr val="bg1">
                      <a:alpha val="60000"/>
                    </a:schemeClr>
                  </a:glow>
                </a:effectLst>
              </a:rPr>
              <a:t>Practical Helps</a:t>
            </a:r>
          </a:p>
        </p:txBody>
      </p:sp>
      <p:sp>
        <p:nvSpPr>
          <p:cNvPr id="4" name="Content Placeholder 3"/>
          <p:cNvSpPr>
            <a:spLocks noGrp="1"/>
          </p:cNvSpPr>
          <p:nvPr>
            <p:ph idx="1"/>
          </p:nvPr>
        </p:nvSpPr>
        <p:spPr>
          <a:xfrm>
            <a:off x="677008" y="1802423"/>
            <a:ext cx="8466992" cy="4374540"/>
          </a:xfrm>
        </p:spPr>
        <p:txBody>
          <a:bodyPr>
            <a:normAutofit/>
          </a:bodyPr>
          <a:lstStyle/>
          <a:p>
            <a:pPr lvl="0"/>
            <a:r>
              <a:rPr lang="en-US" sz="4800" dirty="0"/>
              <a:t>Bible classes for all ages</a:t>
            </a:r>
          </a:p>
          <a:p>
            <a:pPr lvl="0"/>
            <a:r>
              <a:rPr lang="en-US" sz="4800" dirty="0"/>
              <a:t>Daily Bible Reading Schedule</a:t>
            </a:r>
          </a:p>
          <a:p>
            <a:r>
              <a:rPr lang="en-US" sz="4800" dirty="0"/>
              <a:t>Daily Email/Blog Messages</a:t>
            </a:r>
            <a:endParaRPr lang="en-US" sz="4400" dirty="0"/>
          </a:p>
        </p:txBody>
      </p:sp>
    </p:spTree>
    <p:extLst>
      <p:ext uri="{BB962C8B-B14F-4D97-AF65-F5344CB8AC3E}">
        <p14:creationId xmlns:p14="http://schemas.microsoft.com/office/powerpoint/2010/main" val="13637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316523" y="123092"/>
            <a:ext cx="8651631" cy="1749670"/>
          </a:xfrm>
        </p:spPr>
        <p:txBody>
          <a:bodyPr>
            <a:normAutofit/>
          </a:bodyPr>
          <a:lstStyle/>
          <a:p>
            <a:r>
              <a:rPr lang="en-US" sz="8000" b="1" cap="small" spc="600" dirty="0">
                <a:effectLst>
                  <a:glow rad="101600">
                    <a:schemeClr val="bg1">
                      <a:alpha val="60000"/>
                    </a:schemeClr>
                  </a:glow>
                </a:effectLst>
              </a:rPr>
              <a:t>Get Started:</a:t>
            </a:r>
          </a:p>
        </p:txBody>
      </p:sp>
      <p:sp>
        <p:nvSpPr>
          <p:cNvPr id="4" name="Content Placeholder 3"/>
          <p:cNvSpPr>
            <a:spLocks noGrp="1"/>
          </p:cNvSpPr>
          <p:nvPr>
            <p:ph idx="1"/>
          </p:nvPr>
        </p:nvSpPr>
        <p:spPr>
          <a:xfrm>
            <a:off x="404446" y="1802423"/>
            <a:ext cx="8739554" cy="4374540"/>
          </a:xfrm>
        </p:spPr>
        <p:txBody>
          <a:bodyPr>
            <a:normAutofit/>
          </a:bodyPr>
          <a:lstStyle/>
          <a:p>
            <a:pPr marL="0" lvl="0" indent="0" algn="ctr">
              <a:buNone/>
            </a:pPr>
            <a:r>
              <a:rPr lang="en-US" sz="6600" i="1" dirty="0"/>
              <a:t>Set a Time and Place for daily Bible reading</a:t>
            </a:r>
            <a:endParaRPr lang="en-US" sz="6000" i="1" dirty="0"/>
          </a:p>
        </p:txBody>
      </p:sp>
    </p:spTree>
    <p:extLst>
      <p:ext uri="{BB962C8B-B14F-4D97-AF65-F5344CB8AC3E}">
        <p14:creationId xmlns:p14="http://schemas.microsoft.com/office/powerpoint/2010/main" val="1073376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TotalTime>
  <Words>472</Words>
  <Application>Microsoft Office PowerPoint</Application>
  <PresentationFormat>On-screen Show (4:3)</PresentationFormat>
  <Paragraphs>57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Calibri Light</vt:lpstr>
      <vt:lpstr>Eurostile</vt:lpstr>
      <vt:lpstr>Loki Cola</vt:lpstr>
      <vt:lpstr>Office Theme</vt:lpstr>
      <vt:lpstr>PowerPoint Presentation</vt:lpstr>
      <vt:lpstr>PowerPoint Presentation</vt:lpstr>
      <vt:lpstr>A Disciple LEARNS from GOD</vt:lpstr>
      <vt:lpstr>PowerPoint Presentation</vt:lpstr>
      <vt:lpstr>PowerPoint Presentation</vt:lpstr>
      <vt:lpstr>PowerPoint Presentation</vt:lpstr>
      <vt:lpstr>Study Scripture</vt:lpstr>
      <vt:lpstr>Practical Helps</vt:lpstr>
      <vt:lpstr>Get Started:</vt:lpstr>
      <vt:lpstr>PowerPoint Presentation</vt:lpstr>
      <vt:lpstr>Disciples Pray</vt:lpstr>
      <vt:lpstr>Learned Virtues</vt:lpstr>
      <vt:lpstr>Get Started:</vt:lpstr>
      <vt:lpstr>PowerPoint Presentation</vt:lpstr>
      <vt:lpstr>Membership &amp; Ministry</vt:lpstr>
      <vt:lpstr>We Grow Together &amp; Together We Grow</vt:lpstr>
      <vt:lpstr>Get Started:</vt:lpstr>
      <vt:lpstr>A Disciple LEARNS from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28</cp:revision>
  <dcterms:created xsi:type="dcterms:W3CDTF">2017-01-04T19:41:36Z</dcterms:created>
  <dcterms:modified xsi:type="dcterms:W3CDTF">2017-04-08T19:11:28Z</dcterms:modified>
</cp:coreProperties>
</file>